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7.xml"/><Relationship Id="rId66" Type="http://schemas.openxmlformats.org/officeDocument/2006/relationships/font" Target="fonts/CenturyGothic-boldItalic.fntdata"/><Relationship Id="rId21" Type="http://schemas.openxmlformats.org/officeDocument/2006/relationships/slide" Target="slides/slide16.xml"/><Relationship Id="rId65"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0fc41a79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0fc41a79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ecd23d06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ecd23d06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ecd23d06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ecd23d06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ecd23d06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ecd23d06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0fc41a79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0fc41a79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34838cb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34838cb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360f035a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360f035a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34838cb4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34838cb4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34838cb4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34838cb4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360f035a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360f035a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020359a8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20359a8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360f035a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360f035a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360f035a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360f035a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360f035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360f035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34838cb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34838cb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360f035a6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360f035a6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360f035a6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360f035a6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360f035a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360f035a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360f035a6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360f035a6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360f035a6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360f035a6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360f035a6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360f035a6_4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2bbdf51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2bbdf51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360f035a6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360f035a6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360f035a6_4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360f035a6_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360f035a6_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360f035a6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360f035a6_4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360f035a6_4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360f035a6_4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360f035a6_4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360f035a6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360f035a6_4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360f035a6_4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360f035a6_4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360f035a6_4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360f035a6_4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360f035a6_4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360f035a6_4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360f035a6_4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360f035a6_4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ecd23d06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ecd23d06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360f035a6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360f035a6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8360f035a6_4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360f035a6_4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360f035a6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360f035a6_4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8360f035a6_4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360f035a6_4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360f035a6_4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360f035a6_4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8360f035a6_4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360f035a6_4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360f035a6_4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360f035a6_4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8360f035a6_4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360f035a6_4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360f035a6_4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360f035a6_4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8360f035a6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360f035a6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02e62df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02e62df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111111"/>
              </a:buClr>
              <a:buSzPts val="1200"/>
              <a:buChar char="-"/>
            </a:pPr>
            <a:r>
              <a:t/>
            </a:r>
            <a:endParaRPr sz="1200">
              <a:solidFill>
                <a:srgbClr val="11111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8360f035a6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360f035a6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8360f035a6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360f035a6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360f035a6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360f035a6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8360f035a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360f035a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8360f035a6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8360f035a6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8360f035a6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360f035a6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8360f035a6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360f035a6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8360f035a6_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8360f035a6_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ecd23d0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ecd23d0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0fc41a7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0fc41a7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0fc41a79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0fc41a7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0fc41a79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0fc41a79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2"/>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Autofit/>
          </a:bodyPr>
          <a:lstStyle>
            <a:lvl1pPr lvl="0" algn="l">
              <a:spcBef>
                <a:spcPts val="800"/>
              </a:spcBef>
              <a:spcAft>
                <a:spcPts val="0"/>
              </a:spcAft>
              <a:buSzPts val="1200"/>
              <a:buNone/>
              <a:defRPr cap="none">
                <a:solidFill>
                  <a:srgbClr val="86D1D8"/>
                </a:solidFill>
              </a:defRPr>
            </a:lvl1pPr>
            <a:lvl2pPr lvl="1" algn="ctr">
              <a:spcBef>
                <a:spcPts val="800"/>
              </a:spcBef>
              <a:spcAft>
                <a:spcPts val="0"/>
              </a:spcAft>
              <a:buSzPts val="1100"/>
              <a:buNone/>
              <a:defRPr>
                <a:solidFill>
                  <a:schemeClr val="lt1"/>
                </a:solidFill>
              </a:defRPr>
            </a:lvl2pPr>
            <a:lvl3pPr lvl="2" algn="ctr">
              <a:spcBef>
                <a:spcPts val="800"/>
              </a:spcBef>
              <a:spcAft>
                <a:spcPts val="0"/>
              </a:spcAft>
              <a:buSzPts val="1000"/>
              <a:buNone/>
              <a:defRPr>
                <a:solidFill>
                  <a:schemeClr val="lt1"/>
                </a:solidFill>
              </a:defRPr>
            </a:lvl3pPr>
            <a:lvl4pPr lvl="3" algn="ctr">
              <a:spcBef>
                <a:spcPts val="800"/>
              </a:spcBef>
              <a:spcAft>
                <a:spcPts val="0"/>
              </a:spcAft>
              <a:buSzPts val="800"/>
              <a:buNone/>
              <a:defRPr>
                <a:solidFill>
                  <a:schemeClr val="lt1"/>
                </a:solidFill>
              </a:defRPr>
            </a:lvl4pPr>
            <a:lvl5pPr lvl="4" algn="ctr">
              <a:spcBef>
                <a:spcPts val="800"/>
              </a:spcBef>
              <a:spcAft>
                <a:spcPts val="0"/>
              </a:spcAft>
              <a:buSzPts val="800"/>
              <a:buNone/>
              <a:defRPr>
                <a:solidFill>
                  <a:schemeClr val="lt1"/>
                </a:solidFill>
              </a:defRPr>
            </a:lvl5pPr>
            <a:lvl6pPr lvl="5" algn="ctr">
              <a:spcBef>
                <a:spcPts val="800"/>
              </a:spcBef>
              <a:spcAft>
                <a:spcPts val="0"/>
              </a:spcAft>
              <a:buSzPts val="800"/>
              <a:buNone/>
              <a:defRPr>
                <a:solidFill>
                  <a:schemeClr val="lt1"/>
                </a:solidFill>
              </a:defRPr>
            </a:lvl6pPr>
            <a:lvl7pPr lvl="6" algn="ctr">
              <a:spcBef>
                <a:spcPts val="800"/>
              </a:spcBef>
              <a:spcAft>
                <a:spcPts val="0"/>
              </a:spcAft>
              <a:buSzPts val="800"/>
              <a:buNone/>
              <a:defRPr>
                <a:solidFill>
                  <a:schemeClr val="lt1"/>
                </a:solidFill>
              </a:defRPr>
            </a:lvl7pPr>
            <a:lvl8pPr lvl="7" algn="ctr">
              <a:spcBef>
                <a:spcPts val="800"/>
              </a:spcBef>
              <a:spcAft>
                <a:spcPts val="0"/>
              </a:spcAft>
              <a:buSzPts val="800"/>
              <a:buNone/>
              <a:defRPr>
                <a:solidFill>
                  <a:schemeClr val="lt1"/>
                </a:solidFill>
              </a:defRPr>
            </a:lvl8pPr>
            <a:lvl9pPr lvl="8" algn="ctr">
              <a:spcBef>
                <a:spcPts val="800"/>
              </a:spcBef>
              <a:spcAft>
                <a:spcPts val="0"/>
              </a:spcAft>
              <a:buSzPts val="800"/>
              <a:buNone/>
              <a:defRPr>
                <a:solidFill>
                  <a:schemeClr val="lt1"/>
                </a:solidFill>
              </a:defRPr>
            </a:lvl9pPr>
          </a:lstStyle>
          <a:p/>
        </p:txBody>
      </p:sp>
      <p:sp>
        <p:nvSpPr>
          <p:cNvPr id="20" name="Google Shape;20;p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1"/>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1"/>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866217" y="4025494"/>
            <a:ext cx="6619200" cy="3702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700"/>
              <a:buNone/>
              <a:defRPr sz="9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78" name="Google Shape;78;p1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1" name="Shape 81"/>
        <p:cNvGrpSpPr/>
        <p:nvPr/>
      </p:nvGrpSpPr>
      <p:grpSpPr>
        <a:xfrm>
          <a:off x="0" y="0"/>
          <a:ext cx="0" cy="0"/>
          <a:chOff x="0" y="0"/>
          <a:chExt cx="0" cy="0"/>
        </a:xfrm>
      </p:grpSpPr>
      <p:sp>
        <p:nvSpPr>
          <p:cNvPr id="82" name="Google Shape;82;p12"/>
          <p:cNvSpPr txBox="1"/>
          <p:nvPr>
            <p:ph type="title"/>
          </p:nvPr>
        </p:nvSpPr>
        <p:spPr>
          <a:xfrm>
            <a:off x="866216" y="1085850"/>
            <a:ext cx="6619200" cy="14859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2"/>
          <p:cNvSpPr txBox="1"/>
          <p:nvPr>
            <p:ph idx="1" type="body"/>
          </p:nvPr>
        </p:nvSpPr>
        <p:spPr>
          <a:xfrm>
            <a:off x="866216" y="2743200"/>
            <a:ext cx="6619200" cy="17718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84" name="Google Shape;84;p1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7" name="Shape 87"/>
        <p:cNvGrpSpPr/>
        <p:nvPr/>
      </p:nvGrpSpPr>
      <p:grpSpPr>
        <a:xfrm>
          <a:off x="0" y="0"/>
          <a:ext cx="0" cy="0"/>
          <a:chOff x="0" y="0"/>
          <a:chExt cx="0" cy="0"/>
        </a:xfrm>
      </p:grpSpPr>
      <p:sp>
        <p:nvSpPr>
          <p:cNvPr id="88" name="Google Shape;88;p13"/>
          <p:cNvSpPr txBox="1"/>
          <p:nvPr>
            <p:ph type="title"/>
          </p:nvPr>
        </p:nvSpPr>
        <p:spPr>
          <a:xfrm>
            <a:off x="1181101" y="1085850"/>
            <a:ext cx="5999400" cy="17424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3"/>
          <p:cNvSpPr txBox="1"/>
          <p:nvPr>
            <p:ph idx="1" type="body"/>
          </p:nvPr>
        </p:nvSpPr>
        <p:spPr>
          <a:xfrm>
            <a:off x="1447800" y="2828380"/>
            <a:ext cx="5459700" cy="2565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90" name="Google Shape;90;p13"/>
          <p:cNvSpPr txBox="1"/>
          <p:nvPr>
            <p:ph idx="2" type="body"/>
          </p:nvPr>
        </p:nvSpPr>
        <p:spPr>
          <a:xfrm>
            <a:off x="866216" y="3262993"/>
            <a:ext cx="6619200" cy="12573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91" name="Google Shape;91;p1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3"/>
          <p:cNvSpPr txBox="1"/>
          <p:nvPr/>
        </p:nvSpPr>
        <p:spPr>
          <a:xfrm>
            <a:off x="673721" y="728440"/>
            <a:ext cx="601500" cy="14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
        <p:nvSpPr>
          <p:cNvPr id="95" name="Google Shape;95;p13"/>
          <p:cNvSpPr txBox="1"/>
          <p:nvPr/>
        </p:nvSpPr>
        <p:spPr>
          <a:xfrm>
            <a:off x="6997867" y="1960340"/>
            <a:ext cx="601500" cy="14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6" name="Shape 96"/>
        <p:cNvGrpSpPr/>
        <p:nvPr/>
      </p:nvGrpSpPr>
      <p:grpSpPr>
        <a:xfrm>
          <a:off x="0" y="0"/>
          <a:ext cx="0" cy="0"/>
          <a:chOff x="0" y="0"/>
          <a:chExt cx="0" cy="0"/>
        </a:xfrm>
      </p:grpSpPr>
      <p:sp>
        <p:nvSpPr>
          <p:cNvPr id="97" name="Google Shape;97;p14"/>
          <p:cNvSpPr txBox="1"/>
          <p:nvPr>
            <p:ph type="title"/>
          </p:nvPr>
        </p:nvSpPr>
        <p:spPr>
          <a:xfrm>
            <a:off x="866216" y="2343151"/>
            <a:ext cx="6619200" cy="1239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4"/>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99" name="Google Shape;99;p1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5"/>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05" name="Google Shape;105;p15"/>
          <p:cNvSpPr txBox="1"/>
          <p:nvPr>
            <p:ph idx="2" type="body"/>
          </p:nvPr>
        </p:nvSpPr>
        <p:spPr>
          <a:xfrm>
            <a:off x="489347" y="2000250"/>
            <a:ext cx="2195400" cy="26919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06" name="Google Shape;106;p15"/>
          <p:cNvSpPr txBox="1"/>
          <p:nvPr>
            <p:ph idx="3" type="body"/>
          </p:nvPr>
        </p:nvSpPr>
        <p:spPr>
          <a:xfrm>
            <a:off x="2912744" y="1485900"/>
            <a:ext cx="22023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07" name="Google Shape;107;p15"/>
          <p:cNvSpPr txBox="1"/>
          <p:nvPr>
            <p:ph idx="4" type="body"/>
          </p:nvPr>
        </p:nvSpPr>
        <p:spPr>
          <a:xfrm>
            <a:off x="2904829" y="2000250"/>
            <a:ext cx="2210100" cy="26919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08" name="Google Shape;108;p15"/>
          <p:cNvSpPr txBox="1"/>
          <p:nvPr>
            <p:ph idx="5" type="body"/>
          </p:nvPr>
        </p:nvSpPr>
        <p:spPr>
          <a:xfrm>
            <a:off x="5343525" y="1485900"/>
            <a:ext cx="21990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09" name="Google Shape;109;p15"/>
          <p:cNvSpPr txBox="1"/>
          <p:nvPr>
            <p:ph idx="6" type="body"/>
          </p:nvPr>
        </p:nvSpPr>
        <p:spPr>
          <a:xfrm>
            <a:off x="5343525" y="2000250"/>
            <a:ext cx="2199000" cy="26919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10" name="Google Shape;110;p15"/>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6"/>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8" name="Google Shape;118;p16"/>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20" name="Google Shape;120;p16"/>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21" name="Google Shape;121;p16"/>
          <p:cNvSpPr/>
          <p:nvPr>
            <p:ph idx="5" type="pic"/>
          </p:nvPr>
        </p:nvSpPr>
        <p:spPr>
          <a:xfrm>
            <a:off x="2917030" y="1657350"/>
            <a:ext cx="2197800" cy="1143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2916016" y="3620408"/>
            <a:ext cx="2200800" cy="4944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23" name="Google Shape;123;p16"/>
          <p:cNvSpPr txBox="1"/>
          <p:nvPr>
            <p:ph idx="7" type="body"/>
          </p:nvPr>
        </p:nvSpPr>
        <p:spPr>
          <a:xfrm>
            <a:off x="5343525" y="3188212"/>
            <a:ext cx="21990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24" name="Google Shape;124;p16"/>
          <p:cNvSpPr/>
          <p:nvPr>
            <p:ph idx="8" type="pic"/>
          </p:nvPr>
        </p:nvSpPr>
        <p:spPr>
          <a:xfrm>
            <a:off x="5343524" y="1657350"/>
            <a:ext cx="2199000" cy="1143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26" name="Google Shape;126;p1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1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17"/>
          <p:cNvSpPr txBox="1"/>
          <p:nvPr>
            <p:ph idx="1" type="body"/>
          </p:nvPr>
        </p:nvSpPr>
        <p:spPr>
          <a:xfrm rot="5400000">
            <a:off x="2609140" y="-241862"/>
            <a:ext cx="3146700" cy="67098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34" name="Google Shape;134;p1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4700560" y="1850110"/>
            <a:ext cx="4369500" cy="1314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8"/>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40" name="Google Shape;140;p1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1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1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3"/>
          <p:cNvSpPr txBox="1"/>
          <p:nvPr>
            <p:ph idx="1" type="body"/>
          </p:nvPr>
        </p:nvSpPr>
        <p:spPr>
          <a:xfrm>
            <a:off x="827484" y="1539688"/>
            <a:ext cx="6709800" cy="31467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26" name="Google Shape;26;p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4"/>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32" name="Google Shape;32;p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5"/>
          <p:cNvSpPr txBox="1"/>
          <p:nvPr>
            <p:ph idx="1" type="body"/>
          </p:nvPr>
        </p:nvSpPr>
        <p:spPr>
          <a:xfrm>
            <a:off x="827484" y="1545431"/>
            <a:ext cx="3297300" cy="31467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38" name="Google Shape;38;p5"/>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39" name="Google Shape;39;p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 name="Google Shape;40;p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45" name="Google Shape;45;p6"/>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46" name="Google Shape;46;p6"/>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47" name="Google Shape;47;p6"/>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48" name="Google Shape;48;p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 name="Google Shape;55;p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9"/>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Autofit/>
          </a:bodyPr>
          <a:lstStyle>
            <a:lvl1pPr indent="-304800" lvl="0" marL="457200" algn="l">
              <a:spcBef>
                <a:spcPts val="800"/>
              </a:spcBef>
              <a:spcAft>
                <a:spcPts val="0"/>
              </a:spcAft>
              <a:buSzPts val="1200"/>
              <a:buChar char="►"/>
              <a:defRPr sz="1500"/>
            </a:lvl1pPr>
            <a:lvl2pPr indent="-298450" lvl="1" marL="914400" algn="l">
              <a:spcBef>
                <a:spcPts val="800"/>
              </a:spcBef>
              <a:spcAft>
                <a:spcPts val="0"/>
              </a:spcAft>
              <a:buSzPts val="1100"/>
              <a:buChar char="►"/>
              <a:defRPr sz="1400"/>
            </a:lvl2pPr>
            <a:lvl3pPr indent="-292100" lvl="2" marL="1371600" algn="l">
              <a:spcBef>
                <a:spcPts val="800"/>
              </a:spcBef>
              <a:spcAft>
                <a:spcPts val="0"/>
              </a:spcAft>
              <a:buSzPts val="1000"/>
              <a:buChar char="►"/>
              <a:defRPr sz="1200"/>
            </a:lvl3pPr>
            <a:lvl4pPr indent="-279400" lvl="3" marL="1828800" algn="l">
              <a:spcBef>
                <a:spcPts val="800"/>
              </a:spcBef>
              <a:spcAft>
                <a:spcPts val="0"/>
              </a:spcAft>
              <a:buSzPts val="800"/>
              <a:buChar char="►"/>
              <a:defRPr sz="1100"/>
            </a:lvl4pPr>
            <a:lvl5pPr indent="-279400" lvl="4" marL="2286000" algn="l">
              <a:spcBef>
                <a:spcPts val="800"/>
              </a:spcBef>
              <a:spcAft>
                <a:spcPts val="0"/>
              </a:spcAft>
              <a:buSzPts val="800"/>
              <a:buChar char="►"/>
              <a:defRPr sz="1100"/>
            </a:lvl5pPr>
            <a:lvl6pPr indent="-279400" lvl="5" marL="2743200" algn="l">
              <a:spcBef>
                <a:spcPts val="800"/>
              </a:spcBef>
              <a:spcAft>
                <a:spcPts val="0"/>
              </a:spcAft>
              <a:buSzPts val="800"/>
              <a:buChar char="►"/>
              <a:defRPr sz="1100"/>
            </a:lvl6pPr>
            <a:lvl7pPr indent="-279400" lvl="6" marL="3200400" algn="l">
              <a:spcBef>
                <a:spcPts val="800"/>
              </a:spcBef>
              <a:spcAft>
                <a:spcPts val="0"/>
              </a:spcAft>
              <a:buSzPts val="800"/>
              <a:buChar char="►"/>
              <a:defRPr sz="1100"/>
            </a:lvl7pPr>
            <a:lvl8pPr indent="-279400" lvl="7" marL="3657600" algn="l">
              <a:spcBef>
                <a:spcPts val="800"/>
              </a:spcBef>
              <a:spcAft>
                <a:spcPts val="0"/>
              </a:spcAft>
              <a:buSzPts val="800"/>
              <a:buChar char="►"/>
              <a:defRPr sz="1100"/>
            </a:lvl8pPr>
            <a:lvl9pPr indent="-279400" lvl="8" marL="4114800" algn="l">
              <a:spcBef>
                <a:spcPts val="800"/>
              </a:spcBef>
              <a:spcAft>
                <a:spcPts val="0"/>
              </a:spcAft>
              <a:buSzPts val="800"/>
              <a:buChar char="►"/>
              <a:defRPr sz="1100"/>
            </a:lvl9pPr>
          </a:lstStyle>
          <a:p/>
        </p:txBody>
      </p:sp>
      <p:sp>
        <p:nvSpPr>
          <p:cNvPr id="63" name="Google Shape;63;p9"/>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64" name="Google Shape;64;p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0"/>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 type="body"/>
          </p:nvPr>
        </p:nvSpPr>
        <p:spPr>
          <a:xfrm>
            <a:off x="866216" y="2743200"/>
            <a:ext cx="3813600" cy="10287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71" name="Google Shape;71;p1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002264"/>
            <a:ext cx="3027758" cy="314123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169260"/>
            <a:ext cx="1141809" cy="1774089"/>
          </a:xfrm>
          <a:prstGeom prst="rect">
            <a:avLst/>
          </a:prstGeom>
          <a:noFill/>
          <a:ln>
            <a:noFill/>
          </a:ln>
        </p:spPr>
      </p:pic>
      <p:sp>
        <p:nvSpPr>
          <p:cNvPr id="8" name="Google Shape;8;p1"/>
          <p:cNvSpPr/>
          <p:nvPr/>
        </p:nvSpPr>
        <p:spPr>
          <a:xfrm>
            <a:off x="6456759" y="1257300"/>
            <a:ext cx="2114700" cy="21147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5999559" y="0"/>
            <a:ext cx="1202541" cy="856055"/>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6454409" y="4572000"/>
            <a:ext cx="745300" cy="571500"/>
          </a:xfrm>
          <a:prstGeom prst="rect">
            <a:avLst/>
          </a:prstGeom>
          <a:noFill/>
          <a:ln>
            <a:noFill/>
          </a:ln>
        </p:spPr>
      </p:pic>
      <p:sp>
        <p:nvSpPr>
          <p:cNvPr id="11" name="Google Shape;11;p1"/>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3" name="Google Shape;13;p1"/>
          <p:cNvSpPr txBox="1"/>
          <p:nvPr>
            <p:ph idx="1" type="body"/>
          </p:nvPr>
        </p:nvSpPr>
        <p:spPr>
          <a:xfrm>
            <a:off x="827484" y="1539688"/>
            <a:ext cx="6709800" cy="31467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33.png"/><Relationship Id="rId8"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36.png"/><Relationship Id="rId7"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towardsdatascience.com/basic-medical-data-exploration-visualization-heart-diseases-6ab12bc0a8b7"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866216" y="1085850"/>
            <a:ext cx="6619200" cy="2497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To Save a Heart</a:t>
            </a:r>
            <a:endParaRPr/>
          </a:p>
        </p:txBody>
      </p:sp>
      <p:sp>
        <p:nvSpPr>
          <p:cNvPr id="148" name="Google Shape;148;p19"/>
          <p:cNvSpPr txBox="1"/>
          <p:nvPr>
            <p:ph idx="1" type="subTitle"/>
          </p:nvPr>
        </p:nvSpPr>
        <p:spPr>
          <a:xfrm>
            <a:off x="866216" y="3583035"/>
            <a:ext cx="6619200" cy="646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Henry Oluka, Paul Parkin, Ryan Woodward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1045208" y="3146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a:t>Related Work / Existing </a:t>
            </a:r>
            <a:endParaRPr/>
          </a:p>
          <a:p>
            <a:pPr indent="0" lvl="0" marL="0" rtl="0" algn="ctr">
              <a:spcBef>
                <a:spcPts val="0"/>
              </a:spcBef>
              <a:spcAft>
                <a:spcPts val="0"/>
              </a:spcAft>
              <a:buClr>
                <a:schemeClr val="dk1"/>
              </a:buClr>
              <a:buSzPts val="1100"/>
              <a:buFont typeface="Arial"/>
              <a:buNone/>
            </a:pPr>
            <a:r>
              <a:rPr lang="en"/>
              <a:t>knowledge</a:t>
            </a:r>
            <a:endParaRPr/>
          </a:p>
          <a:p>
            <a:pPr indent="0" lvl="0" marL="0" rtl="0" algn="ctr">
              <a:spcBef>
                <a:spcPts val="0"/>
              </a:spcBef>
              <a:spcAft>
                <a:spcPts val="0"/>
              </a:spcAft>
              <a:buNone/>
            </a:pPr>
            <a:r>
              <a:t/>
            </a:r>
            <a:endParaRPr/>
          </a:p>
        </p:txBody>
      </p:sp>
      <p:sp>
        <p:nvSpPr>
          <p:cNvPr id="205" name="Google Shape;205;p28"/>
          <p:cNvSpPr txBox="1"/>
          <p:nvPr>
            <p:ph idx="1" type="body"/>
          </p:nvPr>
        </p:nvSpPr>
        <p:spPr>
          <a:xfrm>
            <a:off x="552300" y="1167650"/>
            <a:ext cx="4019700" cy="37215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Char char="►"/>
            </a:pPr>
            <a:r>
              <a:rPr lang="en" sz="2400"/>
              <a:t>Strong correlations between </a:t>
            </a:r>
            <a:endParaRPr sz="2400"/>
          </a:p>
          <a:p>
            <a:pPr indent="-381000" lvl="1" marL="914400" rtl="0" algn="l">
              <a:spcBef>
                <a:spcPts val="0"/>
              </a:spcBef>
              <a:spcAft>
                <a:spcPts val="0"/>
              </a:spcAft>
              <a:buClr>
                <a:srgbClr val="E06666"/>
              </a:buClr>
              <a:buSzPts val="2400"/>
              <a:buChar char="►"/>
            </a:pPr>
            <a:r>
              <a:rPr lang="en" sz="2400">
                <a:solidFill>
                  <a:srgbClr val="E06666"/>
                </a:solidFill>
              </a:rPr>
              <a:t>Heart Defects and </a:t>
            </a:r>
            <a:r>
              <a:rPr lang="en" sz="2400">
                <a:solidFill>
                  <a:srgbClr val="E06666"/>
                </a:solidFill>
              </a:rPr>
              <a:t>predictable</a:t>
            </a:r>
            <a:r>
              <a:rPr lang="en" sz="2400">
                <a:solidFill>
                  <a:srgbClr val="E06666"/>
                </a:solidFill>
              </a:rPr>
              <a:t> Heart Attacks</a:t>
            </a:r>
            <a:endParaRPr sz="2400">
              <a:solidFill>
                <a:srgbClr val="E06666"/>
              </a:solidFill>
            </a:endParaRPr>
          </a:p>
          <a:p>
            <a:pPr indent="-381000" lvl="1" marL="914400" rtl="0" algn="l">
              <a:spcBef>
                <a:spcPts val="0"/>
              </a:spcBef>
              <a:spcAft>
                <a:spcPts val="0"/>
              </a:spcAft>
              <a:buClr>
                <a:schemeClr val="accent3"/>
              </a:buClr>
              <a:buSzPts val="2400"/>
              <a:buChar char="►"/>
            </a:pPr>
            <a:r>
              <a:rPr lang="en" sz="2400">
                <a:solidFill>
                  <a:schemeClr val="accent3"/>
                </a:solidFill>
              </a:rPr>
              <a:t>Exercise Induced Angina leading to Chest Pain and Heart Attacks</a:t>
            </a:r>
            <a:endParaRPr sz="2400">
              <a:solidFill>
                <a:schemeClr val="accent3"/>
              </a:solidFill>
            </a:endParaRPr>
          </a:p>
          <a:p>
            <a:pPr indent="0" lvl="0" marL="0" rtl="0" algn="l">
              <a:spcBef>
                <a:spcPts val="800"/>
              </a:spcBef>
              <a:spcAft>
                <a:spcPts val="0"/>
              </a:spcAft>
              <a:buNone/>
            </a:pPr>
            <a:r>
              <a:t/>
            </a:r>
            <a:endParaRPr sz="2400">
              <a:solidFill>
                <a:schemeClr val="accent1"/>
              </a:solidFill>
            </a:endParaRPr>
          </a:p>
          <a:p>
            <a:pPr indent="0" lvl="0" marL="457200" rtl="0" algn="l">
              <a:spcBef>
                <a:spcPts val="800"/>
              </a:spcBef>
              <a:spcAft>
                <a:spcPts val="0"/>
              </a:spcAft>
              <a:buNone/>
            </a:pPr>
            <a:r>
              <a:t/>
            </a:r>
            <a:endParaRPr sz="2400"/>
          </a:p>
          <a:p>
            <a:pPr indent="0" lvl="0" marL="457200" rtl="0" algn="l">
              <a:spcBef>
                <a:spcPts val="800"/>
              </a:spcBef>
              <a:spcAft>
                <a:spcPts val="0"/>
              </a:spcAft>
              <a:buNone/>
            </a:pPr>
            <a:r>
              <a:t/>
            </a:r>
            <a:endParaRPr sz="2400"/>
          </a:p>
          <a:p>
            <a:pPr indent="0" lvl="0" marL="0" rtl="0" algn="l">
              <a:spcBef>
                <a:spcPts val="800"/>
              </a:spcBef>
              <a:spcAft>
                <a:spcPts val="0"/>
              </a:spcAft>
              <a:buNone/>
            </a:pPr>
            <a:r>
              <a:t/>
            </a:r>
            <a:endParaRPr sz="2400"/>
          </a:p>
          <a:p>
            <a:pPr indent="0" lvl="0" marL="457200" rtl="0" algn="l">
              <a:spcBef>
                <a:spcPts val="800"/>
              </a:spcBef>
              <a:spcAft>
                <a:spcPts val="0"/>
              </a:spcAft>
              <a:buNone/>
            </a:pPr>
            <a:r>
              <a:t/>
            </a:r>
            <a:endParaRPr sz="2400"/>
          </a:p>
        </p:txBody>
      </p:sp>
      <p:grpSp>
        <p:nvGrpSpPr>
          <p:cNvPr id="206" name="Google Shape;206;p28"/>
          <p:cNvGrpSpPr/>
          <p:nvPr/>
        </p:nvGrpSpPr>
        <p:grpSpPr>
          <a:xfrm>
            <a:off x="4812665" y="1364962"/>
            <a:ext cx="3560535" cy="3583075"/>
            <a:chOff x="4713015" y="998400"/>
            <a:chExt cx="3560535" cy="3583075"/>
          </a:xfrm>
        </p:grpSpPr>
        <p:pic>
          <p:nvPicPr>
            <p:cNvPr id="207" name="Google Shape;207;p28"/>
            <p:cNvPicPr preferRelativeResize="0"/>
            <p:nvPr/>
          </p:nvPicPr>
          <p:blipFill>
            <a:blip r:embed="rId3">
              <a:alphaModFix/>
            </a:blip>
            <a:stretch>
              <a:fillRect/>
            </a:stretch>
          </p:blipFill>
          <p:spPr>
            <a:xfrm>
              <a:off x="4713015" y="998400"/>
              <a:ext cx="3560535" cy="3583075"/>
            </a:xfrm>
            <a:prstGeom prst="rect">
              <a:avLst/>
            </a:prstGeom>
            <a:noFill/>
            <a:ln>
              <a:noFill/>
            </a:ln>
          </p:spPr>
        </p:pic>
        <p:sp>
          <p:nvSpPr>
            <p:cNvPr id="208" name="Google Shape;208;p28"/>
            <p:cNvSpPr/>
            <p:nvPr/>
          </p:nvSpPr>
          <p:spPr>
            <a:xfrm>
              <a:off x="7261400" y="3676100"/>
              <a:ext cx="590100" cy="665700"/>
            </a:xfrm>
            <a:prstGeom prst="rect">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txBox="1"/>
            <p:nvPr/>
          </p:nvSpPr>
          <p:spPr>
            <a:xfrm>
              <a:off x="5188875" y="2642600"/>
              <a:ext cx="771600" cy="771600"/>
            </a:xfrm>
            <a:prstGeom prst="rect">
              <a:avLst/>
            </a:prstGeom>
            <a:noFill/>
            <a:ln cap="flat" cmpd="sng" w="1143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1045208" y="33088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Initial Sketches</a:t>
            </a:r>
            <a:endParaRPr/>
          </a:p>
        </p:txBody>
      </p:sp>
      <p:pic>
        <p:nvPicPr>
          <p:cNvPr id="215" name="Google Shape;215;p29"/>
          <p:cNvPicPr preferRelativeResize="0"/>
          <p:nvPr/>
        </p:nvPicPr>
        <p:blipFill rotWithShape="1">
          <a:blip r:embed="rId3">
            <a:alphaModFix/>
          </a:blip>
          <a:srcRect b="0" l="32723" r="0" t="41131"/>
          <a:stretch/>
        </p:blipFill>
        <p:spPr>
          <a:xfrm rot="5400000">
            <a:off x="567388" y="788137"/>
            <a:ext cx="3695599" cy="4313626"/>
          </a:xfrm>
          <a:prstGeom prst="rect">
            <a:avLst/>
          </a:prstGeom>
          <a:noFill/>
          <a:ln>
            <a:noFill/>
          </a:ln>
        </p:spPr>
      </p:pic>
      <p:sp>
        <p:nvSpPr>
          <p:cNvPr id="216" name="Google Shape;216;p29"/>
          <p:cNvSpPr txBox="1"/>
          <p:nvPr/>
        </p:nvSpPr>
        <p:spPr>
          <a:xfrm>
            <a:off x="4953325" y="1141075"/>
            <a:ext cx="3942000" cy="36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Century Gothic"/>
                <a:ea typeface="Century Gothic"/>
                <a:cs typeface="Century Gothic"/>
                <a:sym typeface="Century Gothic"/>
              </a:rPr>
              <a:t>Visualizing emerging patterns for patients using:</a:t>
            </a:r>
            <a:endParaRPr sz="1200">
              <a:solidFill>
                <a:srgbClr val="FFFFFF"/>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rgbClr val="FFFFFF"/>
              </a:buClr>
              <a:buSzPts val="1200"/>
              <a:buFont typeface="Century Gothic"/>
              <a:buAutoNum type="arabicPeriod"/>
            </a:pPr>
            <a:r>
              <a:rPr lang="en" sz="1200">
                <a:solidFill>
                  <a:srgbClr val="FFFFFF"/>
                </a:solidFill>
                <a:latin typeface="Century Gothic"/>
                <a:ea typeface="Century Gothic"/>
                <a:cs typeface="Century Gothic"/>
                <a:sym typeface="Century Gothic"/>
              </a:rPr>
              <a:t>Age category, and</a:t>
            </a:r>
            <a:endParaRPr sz="1200">
              <a:solidFill>
                <a:srgbClr val="FFFFFF"/>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rgbClr val="FFFFFF"/>
              </a:buClr>
              <a:buSzPts val="1200"/>
              <a:buFont typeface="Century Gothic"/>
              <a:buAutoNum type="arabicPeriod"/>
            </a:pPr>
            <a:r>
              <a:rPr lang="en" sz="1200">
                <a:solidFill>
                  <a:srgbClr val="FFFFFF"/>
                </a:solidFill>
                <a:latin typeface="Century Gothic"/>
                <a:ea typeface="Century Gothic"/>
                <a:cs typeface="Century Gothic"/>
                <a:sym typeface="Century Gothic"/>
              </a:rPr>
              <a:t>The value of each heart disease attribute in the dataset varies w.r.t age category.</a:t>
            </a:r>
            <a:endParaRPr sz="12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sz="1200">
                <a:solidFill>
                  <a:srgbClr val="FFFFFF"/>
                </a:solidFill>
                <a:latin typeface="Century Gothic"/>
                <a:ea typeface="Century Gothic"/>
                <a:cs typeface="Century Gothic"/>
                <a:sym typeface="Century Gothic"/>
              </a:rPr>
              <a:t> </a:t>
            </a:r>
            <a:endParaRPr sz="1200">
              <a:solidFill>
                <a:srgbClr val="FFFFFF"/>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Century Gothic"/>
                <a:ea typeface="Century Gothic"/>
                <a:cs typeface="Century Gothic"/>
                <a:sym typeface="Century Gothic"/>
              </a:rPr>
              <a:t>Features</a:t>
            </a:r>
            <a:endParaRPr sz="1200">
              <a:solidFill>
                <a:srgbClr val="FFFFFF"/>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x-axis </a:t>
            </a:r>
            <a:endParaRPr sz="1200">
              <a:solidFill>
                <a:srgbClr val="FFFFFF"/>
              </a:solidFill>
              <a:latin typeface="Century Gothic"/>
              <a:ea typeface="Century Gothic"/>
              <a:cs typeface="Century Gothic"/>
              <a:sym typeface="Century Gothic"/>
            </a:endParaRPr>
          </a:p>
          <a:p>
            <a:pPr indent="-304800" lvl="1" marL="6858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Presence of heart disease indicators. </a:t>
            </a:r>
            <a:endParaRPr sz="1200">
              <a:solidFill>
                <a:srgbClr val="FFFFFF"/>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The y-axis </a:t>
            </a:r>
            <a:endParaRPr sz="1200">
              <a:solidFill>
                <a:srgbClr val="FFFFFF"/>
              </a:solidFill>
              <a:latin typeface="Century Gothic"/>
              <a:ea typeface="Century Gothic"/>
              <a:cs typeface="Century Gothic"/>
              <a:sym typeface="Century Gothic"/>
            </a:endParaRPr>
          </a:p>
          <a:p>
            <a:pPr indent="-304800" lvl="1" marL="6858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age-categories from the dataset. </a:t>
            </a:r>
            <a:endParaRPr sz="1200">
              <a:solidFill>
                <a:srgbClr val="FFFFFF"/>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Ribbons:</a:t>
            </a:r>
            <a:endParaRPr sz="1200">
              <a:solidFill>
                <a:srgbClr val="FFFFFF"/>
              </a:solidFill>
              <a:latin typeface="Century Gothic"/>
              <a:ea typeface="Century Gothic"/>
              <a:cs typeface="Century Gothic"/>
              <a:sym typeface="Century Gothic"/>
            </a:endParaRPr>
          </a:p>
          <a:p>
            <a:pPr indent="-304800" lvl="1" marL="6858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Ribbon Size: case frequency for given attribute w.r.t age-category. </a:t>
            </a:r>
            <a:endParaRPr sz="1200">
              <a:solidFill>
                <a:srgbClr val="FFFFFF"/>
              </a:solidFill>
              <a:latin typeface="Century Gothic"/>
              <a:ea typeface="Century Gothic"/>
              <a:cs typeface="Century Gothic"/>
              <a:sym typeface="Century Gothic"/>
            </a:endParaRPr>
          </a:p>
          <a:p>
            <a:pPr indent="-304800" lvl="1" marL="685800" rtl="0" algn="l">
              <a:lnSpc>
                <a:spcPct val="115000"/>
              </a:lnSpc>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Ribbon Position: The ribbons are vertically sorted by size. </a:t>
            </a:r>
            <a:endParaRPr sz="12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840358" y="3090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Initial Sketches</a:t>
            </a:r>
            <a:endParaRPr/>
          </a:p>
        </p:txBody>
      </p:sp>
      <p:pic>
        <p:nvPicPr>
          <p:cNvPr id="222" name="Google Shape;222;p30"/>
          <p:cNvPicPr preferRelativeResize="0"/>
          <p:nvPr/>
        </p:nvPicPr>
        <p:blipFill>
          <a:blip r:embed="rId3">
            <a:alphaModFix/>
          </a:blip>
          <a:stretch>
            <a:fillRect/>
          </a:stretch>
        </p:blipFill>
        <p:spPr>
          <a:xfrm>
            <a:off x="365850" y="1083600"/>
            <a:ext cx="4922004" cy="3781376"/>
          </a:xfrm>
          <a:prstGeom prst="rect">
            <a:avLst/>
          </a:prstGeom>
          <a:noFill/>
          <a:ln>
            <a:noFill/>
          </a:ln>
        </p:spPr>
      </p:pic>
      <p:sp>
        <p:nvSpPr>
          <p:cNvPr id="223" name="Google Shape;223;p30"/>
          <p:cNvSpPr txBox="1"/>
          <p:nvPr/>
        </p:nvSpPr>
        <p:spPr>
          <a:xfrm>
            <a:off x="5541975" y="1083600"/>
            <a:ext cx="3242400" cy="3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entury Gothic"/>
                <a:ea typeface="Century Gothic"/>
                <a:cs typeface="Century Gothic"/>
                <a:sym typeface="Century Gothic"/>
              </a:rPr>
              <a:t>Shows warning signs for a heart attack for each chest pain type</a:t>
            </a:r>
            <a:endParaRPr sz="12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rgbClr val="FFFFFF"/>
              </a:solidFill>
              <a:latin typeface="Century Gothic"/>
              <a:ea typeface="Century Gothic"/>
              <a:cs typeface="Century Gothic"/>
              <a:sym typeface="Century Gothic"/>
            </a:endParaRPr>
          </a:p>
          <a:p>
            <a:pPr indent="-304800" lvl="0" marL="457200" rtl="0" algn="l">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Color (Chest Pain Type)</a:t>
            </a:r>
            <a:endParaRPr sz="1200">
              <a:solidFill>
                <a:srgbClr val="FFFFFF"/>
              </a:solidFill>
              <a:latin typeface="Century Gothic"/>
              <a:ea typeface="Century Gothic"/>
              <a:cs typeface="Century Gothic"/>
              <a:sym typeface="Century Gothic"/>
            </a:endParaRPr>
          </a:p>
          <a:p>
            <a:pPr indent="0" lvl="0" marL="457200" rtl="0" algn="l">
              <a:spcBef>
                <a:spcPts val="0"/>
              </a:spcBef>
              <a:spcAft>
                <a:spcPts val="0"/>
              </a:spcAft>
              <a:buNone/>
            </a:pPr>
            <a:r>
              <a:t/>
            </a:r>
            <a:endParaRPr sz="1200">
              <a:solidFill>
                <a:srgbClr val="FFFFFF"/>
              </a:solidFill>
              <a:latin typeface="Century Gothic"/>
              <a:ea typeface="Century Gothic"/>
              <a:cs typeface="Century Gothic"/>
              <a:sym typeface="Century Gothic"/>
            </a:endParaRPr>
          </a:p>
          <a:p>
            <a:pPr indent="-304800" lvl="0" marL="457200" rtl="0" algn="l">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Dots or x’s (Exercise Induced Angina)</a:t>
            </a:r>
            <a:endParaRPr sz="12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rgbClr val="FFFFFF"/>
              </a:solidFill>
              <a:latin typeface="Century Gothic"/>
              <a:ea typeface="Century Gothic"/>
              <a:cs typeface="Century Gothic"/>
              <a:sym typeface="Century Gothic"/>
            </a:endParaRPr>
          </a:p>
          <a:p>
            <a:pPr indent="-304800" lvl="0" marL="457200" rtl="0" algn="l">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Hatched or filled (Target - Heart Disease)</a:t>
            </a:r>
            <a:endParaRPr sz="12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rgbClr val="FFFFFF"/>
              </a:solidFill>
              <a:latin typeface="Century Gothic"/>
              <a:ea typeface="Century Gothic"/>
              <a:cs typeface="Century Gothic"/>
              <a:sym typeface="Century Gothic"/>
            </a:endParaRPr>
          </a:p>
          <a:p>
            <a:pPr indent="-304800" lvl="0" marL="457200" rtl="0" algn="l">
              <a:spcBef>
                <a:spcPts val="0"/>
              </a:spcBef>
              <a:spcAft>
                <a:spcPts val="0"/>
              </a:spcAft>
              <a:buClr>
                <a:srgbClr val="FFFFFF"/>
              </a:buClr>
              <a:buSzPts val="1200"/>
              <a:buFont typeface="Century Gothic"/>
              <a:buChar char="●"/>
            </a:pPr>
            <a:r>
              <a:rPr lang="en" sz="1200">
                <a:solidFill>
                  <a:srgbClr val="FFFFFF"/>
                </a:solidFill>
                <a:latin typeface="Century Gothic"/>
                <a:ea typeface="Century Gothic"/>
                <a:cs typeface="Century Gothic"/>
                <a:sym typeface="Century Gothic"/>
              </a:rPr>
              <a:t>Length (Max. Heart Rate)</a:t>
            </a:r>
            <a:endParaRPr sz="1200">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1104633" y="3598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Initial Sketches</a:t>
            </a:r>
            <a:endParaRPr/>
          </a:p>
        </p:txBody>
      </p:sp>
      <p:pic>
        <p:nvPicPr>
          <p:cNvPr id="229" name="Google Shape;229;p31"/>
          <p:cNvPicPr preferRelativeResize="0"/>
          <p:nvPr/>
        </p:nvPicPr>
        <p:blipFill>
          <a:blip r:embed="rId3">
            <a:alphaModFix/>
          </a:blip>
          <a:stretch>
            <a:fillRect/>
          </a:stretch>
        </p:blipFill>
        <p:spPr>
          <a:xfrm>
            <a:off x="454975" y="1410164"/>
            <a:ext cx="5105128" cy="3428536"/>
          </a:xfrm>
          <a:prstGeom prst="rect">
            <a:avLst/>
          </a:prstGeom>
          <a:noFill/>
          <a:ln>
            <a:noFill/>
          </a:ln>
        </p:spPr>
      </p:pic>
      <p:sp>
        <p:nvSpPr>
          <p:cNvPr id="230" name="Google Shape;230;p31"/>
          <p:cNvSpPr txBox="1"/>
          <p:nvPr/>
        </p:nvSpPr>
        <p:spPr>
          <a:xfrm>
            <a:off x="5748625" y="1432375"/>
            <a:ext cx="3071100" cy="342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Determines if potential </a:t>
            </a:r>
            <a:r>
              <a:rPr lang="en">
                <a:solidFill>
                  <a:schemeClr val="lt1"/>
                </a:solidFill>
                <a:latin typeface="Century Gothic"/>
                <a:ea typeface="Century Gothic"/>
                <a:cs typeface="Century Gothic"/>
                <a:sym typeface="Century Gothic"/>
              </a:rPr>
              <a:t>surgery</a:t>
            </a:r>
            <a:r>
              <a:rPr lang="en">
                <a:solidFill>
                  <a:schemeClr val="lt1"/>
                </a:solidFill>
                <a:latin typeface="Century Gothic"/>
                <a:ea typeface="Century Gothic"/>
                <a:cs typeface="Century Gothic"/>
                <a:sym typeface="Century Gothic"/>
              </a:rPr>
              <a:t> is needed by important correlated weights crossing the threshold</a:t>
            </a:r>
            <a:endParaRPr>
              <a:solidFill>
                <a:schemeClr val="lt1"/>
              </a:solidFill>
              <a:latin typeface="Century Gothic"/>
              <a:ea typeface="Century Gothic"/>
              <a:cs typeface="Century Gothic"/>
              <a:sym typeface="Century Gothic"/>
            </a:endParaRPr>
          </a:p>
          <a:p>
            <a:pPr indent="-317500" lvl="0" marL="4572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Important data dimensions are</a:t>
            </a:r>
            <a:endParaRPr>
              <a:solidFill>
                <a:schemeClr val="lt1"/>
              </a:solidFill>
              <a:latin typeface="Century Gothic"/>
              <a:ea typeface="Century Gothic"/>
              <a:cs typeface="Century Gothic"/>
              <a:sym typeface="Century Gothic"/>
            </a:endParaRPr>
          </a:p>
          <a:p>
            <a:pPr indent="-317500" lvl="1" marL="9144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Chest pain type</a:t>
            </a:r>
            <a:endParaRPr>
              <a:solidFill>
                <a:schemeClr val="lt1"/>
              </a:solidFill>
              <a:latin typeface="Century Gothic"/>
              <a:ea typeface="Century Gothic"/>
              <a:cs typeface="Century Gothic"/>
              <a:sym typeface="Century Gothic"/>
            </a:endParaRPr>
          </a:p>
          <a:p>
            <a:pPr indent="-317500" lvl="1" marL="9144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Cholesterol</a:t>
            </a:r>
            <a:r>
              <a:rPr lang="en">
                <a:solidFill>
                  <a:schemeClr val="lt1"/>
                </a:solidFill>
                <a:latin typeface="Century Gothic"/>
                <a:ea typeface="Century Gothic"/>
                <a:cs typeface="Century Gothic"/>
                <a:sym typeface="Century Gothic"/>
              </a:rPr>
              <a:t> level</a:t>
            </a:r>
            <a:endParaRPr>
              <a:solidFill>
                <a:schemeClr val="lt1"/>
              </a:solidFill>
              <a:latin typeface="Century Gothic"/>
              <a:ea typeface="Century Gothic"/>
              <a:cs typeface="Century Gothic"/>
              <a:sym typeface="Century Gothic"/>
            </a:endParaRPr>
          </a:p>
          <a:p>
            <a:pPr indent="-317500" lvl="1" marL="9144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Potential Heart Defects</a:t>
            </a:r>
            <a:endParaRPr>
              <a:solidFill>
                <a:schemeClr val="lt1"/>
              </a:solidFill>
              <a:latin typeface="Century Gothic"/>
              <a:ea typeface="Century Gothic"/>
              <a:cs typeface="Century Gothic"/>
              <a:sym typeface="Century Gothic"/>
            </a:endParaRPr>
          </a:p>
          <a:p>
            <a:pPr indent="-317500" lvl="1" marL="9144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Exercise Induced Angina</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p:txBody>
      </p:sp>
      <p:pic>
        <p:nvPicPr>
          <p:cNvPr id="231" name="Google Shape;231;p31"/>
          <p:cNvPicPr preferRelativeResize="0"/>
          <p:nvPr/>
        </p:nvPicPr>
        <p:blipFill>
          <a:blip r:embed="rId4">
            <a:alphaModFix/>
          </a:blip>
          <a:stretch>
            <a:fillRect/>
          </a:stretch>
        </p:blipFill>
        <p:spPr>
          <a:xfrm>
            <a:off x="454975" y="1410175"/>
            <a:ext cx="5293651" cy="35872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1045208" y="3598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Initial Sketches</a:t>
            </a:r>
            <a:endParaRPr/>
          </a:p>
        </p:txBody>
      </p:sp>
      <p:pic>
        <p:nvPicPr>
          <p:cNvPr id="237" name="Google Shape;237;p32"/>
          <p:cNvPicPr preferRelativeResize="0"/>
          <p:nvPr/>
        </p:nvPicPr>
        <p:blipFill>
          <a:blip r:embed="rId3">
            <a:alphaModFix/>
          </a:blip>
          <a:stretch>
            <a:fillRect/>
          </a:stretch>
        </p:blipFill>
        <p:spPr>
          <a:xfrm>
            <a:off x="723963" y="998450"/>
            <a:ext cx="1795650" cy="1785101"/>
          </a:xfrm>
          <a:prstGeom prst="rect">
            <a:avLst/>
          </a:prstGeom>
          <a:noFill/>
          <a:ln>
            <a:noFill/>
          </a:ln>
        </p:spPr>
      </p:pic>
      <p:pic>
        <p:nvPicPr>
          <p:cNvPr id="238" name="Google Shape;238;p32"/>
          <p:cNvPicPr preferRelativeResize="0"/>
          <p:nvPr/>
        </p:nvPicPr>
        <p:blipFill>
          <a:blip r:embed="rId4">
            <a:alphaModFix/>
          </a:blip>
          <a:stretch>
            <a:fillRect/>
          </a:stretch>
        </p:blipFill>
        <p:spPr>
          <a:xfrm>
            <a:off x="3217685" y="937925"/>
            <a:ext cx="2037543" cy="1785100"/>
          </a:xfrm>
          <a:prstGeom prst="rect">
            <a:avLst/>
          </a:prstGeom>
          <a:noFill/>
          <a:ln>
            <a:noFill/>
          </a:ln>
        </p:spPr>
      </p:pic>
      <p:pic>
        <p:nvPicPr>
          <p:cNvPr id="239" name="Google Shape;239;p32"/>
          <p:cNvPicPr preferRelativeResize="0"/>
          <p:nvPr/>
        </p:nvPicPr>
        <p:blipFill>
          <a:blip r:embed="rId5">
            <a:alphaModFix/>
          </a:blip>
          <a:stretch>
            <a:fillRect/>
          </a:stretch>
        </p:blipFill>
        <p:spPr>
          <a:xfrm>
            <a:off x="5935182" y="937921"/>
            <a:ext cx="2674430" cy="1785100"/>
          </a:xfrm>
          <a:prstGeom prst="rect">
            <a:avLst/>
          </a:prstGeom>
          <a:noFill/>
          <a:ln>
            <a:noFill/>
          </a:ln>
        </p:spPr>
      </p:pic>
      <p:pic>
        <p:nvPicPr>
          <p:cNvPr id="240" name="Google Shape;240;p32"/>
          <p:cNvPicPr preferRelativeResize="0"/>
          <p:nvPr/>
        </p:nvPicPr>
        <p:blipFill>
          <a:blip r:embed="rId6">
            <a:alphaModFix/>
          </a:blip>
          <a:stretch>
            <a:fillRect/>
          </a:stretch>
        </p:blipFill>
        <p:spPr>
          <a:xfrm>
            <a:off x="323874" y="2890550"/>
            <a:ext cx="2595825" cy="2115676"/>
          </a:xfrm>
          <a:prstGeom prst="rect">
            <a:avLst/>
          </a:prstGeom>
          <a:noFill/>
          <a:ln>
            <a:noFill/>
          </a:ln>
        </p:spPr>
      </p:pic>
      <p:pic>
        <p:nvPicPr>
          <p:cNvPr id="241" name="Google Shape;241;p32"/>
          <p:cNvPicPr preferRelativeResize="0"/>
          <p:nvPr/>
        </p:nvPicPr>
        <p:blipFill>
          <a:blip r:embed="rId7">
            <a:alphaModFix/>
          </a:blip>
          <a:stretch>
            <a:fillRect/>
          </a:stretch>
        </p:blipFill>
        <p:spPr>
          <a:xfrm>
            <a:off x="3069240" y="2890546"/>
            <a:ext cx="2334419" cy="2115680"/>
          </a:xfrm>
          <a:prstGeom prst="rect">
            <a:avLst/>
          </a:prstGeom>
          <a:noFill/>
          <a:ln>
            <a:noFill/>
          </a:ln>
        </p:spPr>
      </p:pic>
      <p:pic>
        <p:nvPicPr>
          <p:cNvPr id="242" name="Google Shape;242;p32"/>
          <p:cNvPicPr preferRelativeResize="0"/>
          <p:nvPr/>
        </p:nvPicPr>
        <p:blipFill>
          <a:blip r:embed="rId8">
            <a:alphaModFix/>
          </a:blip>
          <a:stretch>
            <a:fillRect/>
          </a:stretch>
        </p:blipFill>
        <p:spPr>
          <a:xfrm>
            <a:off x="5553208" y="2875425"/>
            <a:ext cx="3438392" cy="211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Explorations</a:t>
            </a:r>
            <a:endParaRPr/>
          </a:p>
        </p:txBody>
      </p:sp>
      <p:sp>
        <p:nvSpPr>
          <p:cNvPr id="248" name="Google Shape;248;p33"/>
          <p:cNvSpPr txBox="1"/>
          <p:nvPr>
            <p:ph idx="1" type="body"/>
          </p:nvPr>
        </p:nvSpPr>
        <p:spPr>
          <a:xfrm>
            <a:off x="2967078" y="1015127"/>
            <a:ext cx="4570200" cy="3671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u="sng"/>
              <a:t>Original Prototype Solutions</a:t>
            </a:r>
            <a:endParaRPr/>
          </a:p>
          <a:p>
            <a:pPr indent="-298450" lvl="0" marL="457200" rtl="0" algn="ctr">
              <a:spcBef>
                <a:spcPts val="800"/>
              </a:spcBef>
              <a:spcAft>
                <a:spcPts val="0"/>
              </a:spcAft>
              <a:buSzPts val="1100"/>
              <a:buChar char="●"/>
            </a:pPr>
            <a:r>
              <a:rPr lang="en"/>
              <a:t>Attempting to discover a particular threshold of heart disease vs no disease.</a:t>
            </a:r>
            <a:endParaRPr>
              <a:solidFill>
                <a:srgbClr val="FFFFFF"/>
              </a:solidFill>
            </a:endParaRPr>
          </a:p>
          <a:p>
            <a:pPr indent="0" lvl="0" marL="0" rtl="0" algn="ctr">
              <a:spcBef>
                <a:spcPts val="800"/>
              </a:spcBef>
              <a:spcAft>
                <a:spcPts val="0"/>
              </a:spcAft>
              <a:buNone/>
            </a:pPr>
            <a:r>
              <a:t/>
            </a:r>
            <a:endParaRPr>
              <a:solidFill>
                <a:srgbClr val="FFFFFF"/>
              </a:solidFill>
            </a:endParaRPr>
          </a:p>
          <a:p>
            <a:pPr indent="-298450" lvl="0" marL="457200" rtl="0" algn="l">
              <a:spcBef>
                <a:spcPts val="800"/>
              </a:spcBef>
              <a:spcAft>
                <a:spcPts val="0"/>
              </a:spcAft>
              <a:buClr>
                <a:srgbClr val="FFFFFF"/>
              </a:buClr>
              <a:buSzPts val="1100"/>
              <a:buChar char="●"/>
            </a:pPr>
            <a:r>
              <a:rPr lang="en">
                <a:solidFill>
                  <a:srgbClr val="FFFFFF"/>
                </a:solidFill>
              </a:rPr>
              <a:t>Problems incurred</a:t>
            </a:r>
            <a:endParaRPr>
              <a:solidFill>
                <a:srgbClr val="FFFFFF"/>
              </a:solidFill>
            </a:endParaRPr>
          </a:p>
          <a:p>
            <a:pPr indent="-298450" lvl="1" marL="914400" rtl="0" algn="l">
              <a:spcBef>
                <a:spcPts val="0"/>
              </a:spcBef>
              <a:spcAft>
                <a:spcPts val="0"/>
              </a:spcAft>
              <a:buClr>
                <a:srgbClr val="FFFFFF"/>
              </a:buClr>
              <a:buSzPts val="1100"/>
              <a:buChar char="○"/>
            </a:pPr>
            <a:r>
              <a:rPr lang="en">
                <a:solidFill>
                  <a:srgbClr val="FFFFFF"/>
                </a:solidFill>
              </a:rPr>
              <a:t>Difficult to determine correlation between what dimensions are contributing to heart disease or not</a:t>
            </a:r>
            <a:endParaRPr>
              <a:solidFill>
                <a:srgbClr val="FFFFFF"/>
              </a:solidFill>
            </a:endParaRPr>
          </a:p>
          <a:p>
            <a:pPr indent="-298450" lvl="1" marL="914400" rtl="0" algn="l">
              <a:spcBef>
                <a:spcPts val="0"/>
              </a:spcBef>
              <a:spcAft>
                <a:spcPts val="0"/>
              </a:spcAft>
              <a:buClr>
                <a:srgbClr val="FFFFFF"/>
              </a:buClr>
              <a:buSzPts val="1100"/>
              <a:buChar char="○"/>
            </a:pPr>
            <a:r>
              <a:rPr lang="en">
                <a:solidFill>
                  <a:srgbClr val="FFFFFF"/>
                </a:solidFill>
              </a:rPr>
              <a:t>Doesn’t present much opportunity for analysis as new data dimensions simply change threshold colour as opposed.</a:t>
            </a:r>
            <a:endParaRPr>
              <a:solidFill>
                <a:srgbClr val="FFFFFF"/>
              </a:solidFill>
            </a:endParaRPr>
          </a:p>
          <a:p>
            <a:pPr indent="-298450" lvl="1" marL="914400" rtl="0" algn="l">
              <a:spcBef>
                <a:spcPts val="0"/>
              </a:spcBef>
              <a:spcAft>
                <a:spcPts val="0"/>
              </a:spcAft>
              <a:buClr>
                <a:srgbClr val="FFFFFF"/>
              </a:buClr>
              <a:buSzPts val="1100"/>
              <a:buChar char="○"/>
            </a:pPr>
            <a:r>
              <a:rPr lang="en">
                <a:solidFill>
                  <a:srgbClr val="FFFFFF"/>
                </a:solidFill>
              </a:rPr>
              <a:t>The area of the packed bubbles creates a cleaner visualization but at a cost of information</a:t>
            </a:r>
            <a:endParaRPr>
              <a:solidFill>
                <a:srgbClr val="FFFFFF"/>
              </a:solidFill>
            </a:endParaRPr>
          </a:p>
          <a:p>
            <a:pPr indent="0" lvl="0" marL="914400" rtl="0" algn="l">
              <a:spcBef>
                <a:spcPts val="800"/>
              </a:spcBef>
              <a:spcAft>
                <a:spcPts val="0"/>
              </a:spcAft>
              <a:buNone/>
            </a:pPr>
            <a:r>
              <a:t/>
            </a:r>
            <a:endParaRPr>
              <a:solidFill>
                <a:srgbClr val="FFFFFF"/>
              </a:solidFill>
            </a:endParaRPr>
          </a:p>
        </p:txBody>
      </p:sp>
      <p:pic>
        <p:nvPicPr>
          <p:cNvPr id="249" name="Google Shape;249;p33"/>
          <p:cNvPicPr preferRelativeResize="0"/>
          <p:nvPr/>
        </p:nvPicPr>
        <p:blipFill>
          <a:blip r:embed="rId3">
            <a:alphaModFix/>
          </a:blip>
          <a:stretch>
            <a:fillRect/>
          </a:stretch>
        </p:blipFill>
        <p:spPr>
          <a:xfrm>
            <a:off x="484575" y="1015119"/>
            <a:ext cx="2235325" cy="1488600"/>
          </a:xfrm>
          <a:prstGeom prst="rect">
            <a:avLst/>
          </a:prstGeom>
          <a:noFill/>
          <a:ln>
            <a:noFill/>
          </a:ln>
        </p:spPr>
      </p:pic>
      <p:pic>
        <p:nvPicPr>
          <p:cNvPr id="250" name="Google Shape;250;p33"/>
          <p:cNvPicPr preferRelativeResize="0"/>
          <p:nvPr/>
        </p:nvPicPr>
        <p:blipFill>
          <a:blip r:embed="rId4">
            <a:alphaModFix/>
          </a:blip>
          <a:stretch>
            <a:fillRect/>
          </a:stretch>
        </p:blipFill>
        <p:spPr>
          <a:xfrm>
            <a:off x="484575" y="2959754"/>
            <a:ext cx="2235325" cy="15896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 : Essential Nominal Variables</a:t>
            </a:r>
            <a:endParaRPr/>
          </a:p>
        </p:txBody>
      </p:sp>
      <p:sp>
        <p:nvSpPr>
          <p:cNvPr id="256" name="Google Shape;256;p34"/>
          <p:cNvSpPr txBox="1"/>
          <p:nvPr>
            <p:ph idx="1" type="body"/>
          </p:nvPr>
        </p:nvSpPr>
        <p:spPr>
          <a:xfrm>
            <a:off x="214676" y="2918200"/>
            <a:ext cx="8650500" cy="2051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Chest Pain Type</a:t>
            </a:r>
            <a:endParaRPr/>
          </a:p>
          <a:p>
            <a:pPr indent="0" lvl="0" marL="0" rtl="0" algn="l">
              <a:spcBef>
                <a:spcPts val="800"/>
              </a:spcBef>
              <a:spcAft>
                <a:spcPts val="0"/>
              </a:spcAft>
              <a:buNone/>
            </a:pPr>
            <a:r>
              <a:rPr lang="en"/>
              <a:t>Chest pain types have no order and as a result any position on a scatterplot wouldn’t convey proper information. We can easily see the amount of disease vs non disease from the amount of colour. However, for the males that it is difficult to tell whether or not Atypical Angina, or Non-Anginal chest pain results is a higher probability of heart disease versus not having it</a:t>
            </a:r>
            <a:endParaRPr/>
          </a:p>
        </p:txBody>
      </p:sp>
      <p:pic>
        <p:nvPicPr>
          <p:cNvPr id="257" name="Google Shape;257;p34"/>
          <p:cNvPicPr preferRelativeResize="0"/>
          <p:nvPr/>
        </p:nvPicPr>
        <p:blipFill>
          <a:blip r:embed="rId3">
            <a:alphaModFix/>
          </a:blip>
          <a:stretch>
            <a:fillRect/>
          </a:stretch>
        </p:blipFill>
        <p:spPr>
          <a:xfrm>
            <a:off x="159400" y="1389851"/>
            <a:ext cx="8280624" cy="1460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Design Explorations : Essential Nominal Variables</a:t>
            </a:r>
            <a:endParaRPr/>
          </a:p>
        </p:txBody>
      </p:sp>
      <p:sp>
        <p:nvSpPr>
          <p:cNvPr id="263" name="Google Shape;263;p35"/>
          <p:cNvSpPr txBox="1"/>
          <p:nvPr>
            <p:ph idx="1" type="body"/>
          </p:nvPr>
        </p:nvSpPr>
        <p:spPr>
          <a:xfrm>
            <a:off x="827475" y="2571750"/>
            <a:ext cx="6709800" cy="2114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INITIAL SHIFT TOWARDS PACKED BAR GRAPHS</a:t>
            </a:r>
            <a:endParaRPr/>
          </a:p>
          <a:p>
            <a:pPr indent="-298450" lvl="0" marL="457200" rtl="0" algn="l">
              <a:spcBef>
                <a:spcPts val="800"/>
              </a:spcBef>
              <a:spcAft>
                <a:spcPts val="0"/>
              </a:spcAft>
              <a:buSzPts val="1100"/>
              <a:buChar char="►"/>
            </a:pPr>
            <a:r>
              <a:rPr lang="en"/>
              <a:t>Packed Bar Graphs promoted a more visual discovery in terms of </a:t>
            </a:r>
            <a:r>
              <a:rPr lang="en"/>
              <a:t>thalassemia</a:t>
            </a:r>
            <a:r>
              <a:rPr lang="en"/>
              <a:t> in viewing whether or not disease was present</a:t>
            </a:r>
            <a:endParaRPr/>
          </a:p>
          <a:p>
            <a:pPr indent="-298450" lvl="0" marL="457200" rtl="0" algn="l">
              <a:spcBef>
                <a:spcPts val="0"/>
              </a:spcBef>
              <a:spcAft>
                <a:spcPts val="0"/>
              </a:spcAft>
              <a:buSzPts val="1100"/>
              <a:buChar char="►"/>
            </a:pPr>
            <a:r>
              <a:rPr lang="en"/>
              <a:t>However the position doesn’t convey much information, and additional data dimensions cluttered the visualization</a:t>
            </a:r>
            <a:endParaRPr/>
          </a:p>
        </p:txBody>
      </p:sp>
      <p:pic>
        <p:nvPicPr>
          <p:cNvPr id="264" name="Google Shape;264;p35"/>
          <p:cNvPicPr preferRelativeResize="0"/>
          <p:nvPr/>
        </p:nvPicPr>
        <p:blipFill>
          <a:blip r:embed="rId3">
            <a:alphaModFix/>
          </a:blip>
          <a:stretch>
            <a:fillRect/>
          </a:stretch>
        </p:blipFill>
        <p:spPr>
          <a:xfrm>
            <a:off x="537550" y="1389849"/>
            <a:ext cx="8068885" cy="105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Explorations: Essential Nominal Variables</a:t>
            </a:r>
            <a:endParaRPr/>
          </a:p>
        </p:txBody>
      </p:sp>
      <p:sp>
        <p:nvSpPr>
          <p:cNvPr id="270" name="Google Shape;270;p36"/>
          <p:cNvSpPr txBox="1"/>
          <p:nvPr>
            <p:ph idx="1" type="body"/>
          </p:nvPr>
        </p:nvSpPr>
        <p:spPr>
          <a:xfrm>
            <a:off x="827475" y="2769428"/>
            <a:ext cx="6709800" cy="1917300"/>
          </a:xfrm>
          <a:prstGeom prst="rect">
            <a:avLst/>
          </a:prstGeom>
        </p:spPr>
        <p:txBody>
          <a:bodyPr anchorCtr="0" anchor="t" bIns="34275" lIns="68575" spcFirstLastPara="1" rIns="68575" wrap="square" tIns="34275">
            <a:noAutofit/>
          </a:bodyPr>
          <a:lstStyle/>
          <a:p>
            <a:pPr indent="-298450" lvl="0" marL="457200" rtl="0" algn="l">
              <a:lnSpc>
                <a:spcPct val="115000"/>
              </a:lnSpc>
              <a:spcBef>
                <a:spcPts val="1200"/>
              </a:spcBef>
              <a:spcAft>
                <a:spcPts val="0"/>
              </a:spcAft>
              <a:buSzPts val="1100"/>
              <a:buChar char="►"/>
            </a:pPr>
            <a:r>
              <a:rPr lang="en"/>
              <a:t>Another issue was the fact that our heart disease threshold would change depending on the the data inputs. For example the addition of exercise induced angina as a binary variable breaks this into two graphs. And it’s impossible to discover visual trends as the data was simply too general at this point. Expected values needed to be modified as the visualization was built</a:t>
            </a:r>
            <a:endParaRPr/>
          </a:p>
          <a:p>
            <a:pPr indent="0" lvl="0" marL="0" rtl="0" algn="l">
              <a:spcBef>
                <a:spcPts val="1200"/>
              </a:spcBef>
              <a:spcAft>
                <a:spcPts val="0"/>
              </a:spcAft>
              <a:buNone/>
            </a:pPr>
            <a:r>
              <a:t/>
            </a:r>
            <a:endParaRPr/>
          </a:p>
        </p:txBody>
      </p:sp>
      <p:pic>
        <p:nvPicPr>
          <p:cNvPr id="271" name="Google Shape;271;p36"/>
          <p:cNvPicPr preferRelativeResize="0"/>
          <p:nvPr/>
        </p:nvPicPr>
        <p:blipFill>
          <a:blip r:embed="rId3">
            <a:alphaModFix/>
          </a:blip>
          <a:stretch>
            <a:fillRect/>
          </a:stretch>
        </p:blipFill>
        <p:spPr>
          <a:xfrm>
            <a:off x="472075" y="1389850"/>
            <a:ext cx="8199874" cy="1255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Explorations: Deciding on Polar Charts</a:t>
            </a:r>
            <a:endParaRPr/>
          </a:p>
        </p:txBody>
      </p:sp>
      <p:sp>
        <p:nvSpPr>
          <p:cNvPr id="277" name="Google Shape;277;p37"/>
          <p:cNvSpPr txBox="1"/>
          <p:nvPr>
            <p:ph idx="1" type="body"/>
          </p:nvPr>
        </p:nvSpPr>
        <p:spPr>
          <a:xfrm>
            <a:off x="4104174" y="1475925"/>
            <a:ext cx="45810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 polar chart allows a user to pick which blood pressure they are at while being able to visualize what the expected value for that particular variable would be.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For example we see the average blood pressure of a 46 year old is with heart disease is 136.67</a:t>
            </a:r>
            <a:endParaRPr/>
          </a:p>
        </p:txBody>
      </p:sp>
      <p:pic>
        <p:nvPicPr>
          <p:cNvPr id="278" name="Google Shape;278;p37"/>
          <p:cNvPicPr preferRelativeResize="0"/>
          <p:nvPr/>
        </p:nvPicPr>
        <p:blipFill>
          <a:blip r:embed="rId3">
            <a:alphaModFix/>
          </a:blip>
          <a:stretch>
            <a:fillRect/>
          </a:stretch>
        </p:blipFill>
        <p:spPr>
          <a:xfrm>
            <a:off x="152400" y="1542239"/>
            <a:ext cx="3448050" cy="248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1045208" y="2772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Purpose</a:t>
            </a:r>
            <a:endParaRPr/>
          </a:p>
        </p:txBody>
      </p:sp>
      <p:sp>
        <p:nvSpPr>
          <p:cNvPr id="154" name="Google Shape;154;p20"/>
          <p:cNvSpPr txBox="1"/>
          <p:nvPr>
            <p:ph idx="1" type="body"/>
          </p:nvPr>
        </p:nvSpPr>
        <p:spPr>
          <a:xfrm>
            <a:off x="1217109" y="1488863"/>
            <a:ext cx="6709800" cy="31467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2400"/>
              <a:t>Analyzing trends in heart patients to determine whether patterns emerge to help diagnose heart disease and potentially reduce the number of fatal cardiac arrests.</a:t>
            </a:r>
            <a:endParaRPr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Explorations: Deciding on Polar Charts</a:t>
            </a:r>
            <a:endParaRPr/>
          </a:p>
        </p:txBody>
      </p:sp>
      <p:sp>
        <p:nvSpPr>
          <p:cNvPr id="284" name="Google Shape;284;p38"/>
          <p:cNvSpPr txBox="1"/>
          <p:nvPr>
            <p:ph idx="1" type="body"/>
          </p:nvPr>
        </p:nvSpPr>
        <p:spPr>
          <a:xfrm>
            <a:off x="3785350" y="1539700"/>
            <a:ext cx="3752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When comparing the expected blood pressure for a 46 year year old with no disease we see that they are below the expected threshold currently, so we continue</a:t>
            </a:r>
            <a:endParaRPr/>
          </a:p>
        </p:txBody>
      </p:sp>
      <p:pic>
        <p:nvPicPr>
          <p:cNvPr id="285" name="Google Shape;285;p38"/>
          <p:cNvPicPr preferRelativeResize="0"/>
          <p:nvPr/>
        </p:nvPicPr>
        <p:blipFill>
          <a:blip r:embed="rId3">
            <a:alphaModFix/>
          </a:blip>
          <a:stretch>
            <a:fillRect/>
          </a:stretch>
        </p:blipFill>
        <p:spPr>
          <a:xfrm>
            <a:off x="484563" y="1614100"/>
            <a:ext cx="2714625" cy="251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Explorations: Deciding on Polar Charts</a:t>
            </a:r>
            <a:endParaRPr/>
          </a:p>
        </p:txBody>
      </p:sp>
      <p:sp>
        <p:nvSpPr>
          <p:cNvPr id="291" name="Google Shape;291;p39"/>
          <p:cNvSpPr txBox="1"/>
          <p:nvPr>
            <p:ph idx="1" type="body"/>
          </p:nvPr>
        </p:nvSpPr>
        <p:spPr>
          <a:xfrm>
            <a:off x="3785350" y="1539700"/>
            <a:ext cx="3752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When comparing the expected blood pressure for a 46 year year old with no disease we see that they are below the expected threshold currently, so we continue</a:t>
            </a:r>
            <a:endParaRPr/>
          </a:p>
        </p:txBody>
      </p:sp>
      <p:pic>
        <p:nvPicPr>
          <p:cNvPr id="292" name="Google Shape;292;p39"/>
          <p:cNvPicPr preferRelativeResize="0"/>
          <p:nvPr/>
        </p:nvPicPr>
        <p:blipFill>
          <a:blip r:embed="rId3">
            <a:alphaModFix/>
          </a:blip>
          <a:stretch>
            <a:fillRect/>
          </a:stretch>
        </p:blipFill>
        <p:spPr>
          <a:xfrm>
            <a:off x="484563" y="1614100"/>
            <a:ext cx="2714625" cy="251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Explorations	</a:t>
            </a:r>
            <a:endParaRPr/>
          </a:p>
        </p:txBody>
      </p:sp>
      <p:sp>
        <p:nvSpPr>
          <p:cNvPr id="298" name="Google Shape;298;p40"/>
          <p:cNvSpPr txBox="1"/>
          <p:nvPr>
            <p:ph idx="1" type="body"/>
          </p:nvPr>
        </p:nvSpPr>
        <p:spPr>
          <a:xfrm>
            <a:off x="4104175" y="1270450"/>
            <a:ext cx="4590900" cy="1195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 colour scheme was decided upon to reflect those of the Heart and Stroke foundation. It was also determined to eliminate the threshold radius.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299" name="Google Shape;299;p40"/>
          <p:cNvPicPr preferRelativeResize="0"/>
          <p:nvPr/>
        </p:nvPicPr>
        <p:blipFill>
          <a:blip r:embed="rId3">
            <a:alphaModFix/>
          </a:blip>
          <a:stretch>
            <a:fillRect/>
          </a:stretch>
        </p:blipFill>
        <p:spPr>
          <a:xfrm>
            <a:off x="484575" y="906898"/>
            <a:ext cx="2132550" cy="1981224"/>
          </a:xfrm>
          <a:prstGeom prst="rect">
            <a:avLst/>
          </a:prstGeom>
          <a:noFill/>
          <a:ln>
            <a:noFill/>
          </a:ln>
        </p:spPr>
      </p:pic>
      <p:pic>
        <p:nvPicPr>
          <p:cNvPr id="300" name="Google Shape;300;p40"/>
          <p:cNvPicPr preferRelativeResize="0"/>
          <p:nvPr/>
        </p:nvPicPr>
        <p:blipFill>
          <a:blip r:embed="rId4">
            <a:alphaModFix/>
          </a:blip>
          <a:stretch>
            <a:fillRect/>
          </a:stretch>
        </p:blipFill>
        <p:spPr>
          <a:xfrm>
            <a:off x="484575" y="2909048"/>
            <a:ext cx="2132550" cy="2097177"/>
          </a:xfrm>
          <a:prstGeom prst="rect">
            <a:avLst/>
          </a:prstGeom>
          <a:noFill/>
          <a:ln>
            <a:noFill/>
          </a:ln>
        </p:spPr>
      </p:pic>
      <p:sp>
        <p:nvSpPr>
          <p:cNvPr id="301" name="Google Shape;301;p40"/>
          <p:cNvSpPr txBox="1"/>
          <p:nvPr/>
        </p:nvSpPr>
        <p:spPr>
          <a:xfrm>
            <a:off x="4145050" y="2889425"/>
            <a:ext cx="4538400" cy="19812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A user would enter their criteria and the radial graph could change the hue of all other selections to focus on user’s selection.</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Clr>
                <a:schemeClr val="dk1"/>
              </a:buClr>
              <a:buSzPts val="1100"/>
              <a:buFont typeface="Arial"/>
              <a:buNone/>
            </a:pPr>
            <a:r>
              <a:rPr lang="en" sz="1500">
                <a:solidFill>
                  <a:schemeClr val="lt1"/>
                </a:solidFill>
                <a:latin typeface="Century Gothic"/>
                <a:ea typeface="Century Gothic"/>
                <a:cs typeface="Century Gothic"/>
                <a:sym typeface="Century Gothic"/>
              </a:rPr>
              <a:t>Here we see age 46 was selected and the other hues dimmed.</a:t>
            </a:r>
            <a:endParaRPr sz="1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Challenges</a:t>
            </a:r>
            <a:endParaRPr/>
          </a:p>
        </p:txBody>
      </p:sp>
      <p:sp>
        <p:nvSpPr>
          <p:cNvPr id="307" name="Google Shape;307;p41"/>
          <p:cNvSpPr txBox="1"/>
          <p:nvPr>
            <p:ph idx="1" type="body"/>
          </p:nvPr>
        </p:nvSpPr>
        <p:spPr>
          <a:xfrm>
            <a:off x="827484" y="1539688"/>
            <a:ext cx="67098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 Radial Heart Disease Threshold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The threshold was a difficult design decision. Originally we had a radius that was intended to indicate whether or not a patient was likely to have heart disease. However this radius was quite visually misleading.</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For example there was an instance where the 50 year old patient group with an average resting blood pressure would likely indicate heart disease. However crossing a threshold visually indicates that if you’re past a line then you would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Challenges</a:t>
            </a:r>
            <a:endParaRPr/>
          </a:p>
        </p:txBody>
      </p:sp>
      <p:sp>
        <p:nvSpPr>
          <p:cNvPr id="313" name="Google Shape;313;p42"/>
          <p:cNvSpPr txBox="1"/>
          <p:nvPr>
            <p:ph idx="1" type="body"/>
          </p:nvPr>
        </p:nvSpPr>
        <p:spPr>
          <a:xfrm>
            <a:off x="827484" y="1539688"/>
            <a:ext cx="67098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 Radial Heart Disease Threshold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The threshold was a difficult design decision. Originally we had a radius that was intended to indicate whether or not a patient was likely to have heart disease. However this radius was quite visually misleading.</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For example there was an instance where the 50 year old patient group with an average resting blood pressure would likely indicate heart disease. However crossing a threshold visually indicates that if you’re past a line then you would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Design Challenges</a:t>
            </a:r>
            <a:endParaRPr/>
          </a:p>
        </p:txBody>
      </p:sp>
      <p:sp>
        <p:nvSpPr>
          <p:cNvPr id="319" name="Google Shape;319;p43"/>
          <p:cNvSpPr txBox="1"/>
          <p:nvPr>
            <p:ph idx="1" type="body"/>
          </p:nvPr>
        </p:nvSpPr>
        <p:spPr>
          <a:xfrm>
            <a:off x="827484" y="1539688"/>
            <a:ext cx="67098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Limitations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Visualizations were attempted on </a:t>
            </a:r>
            <a:endParaRPr/>
          </a:p>
          <a:p>
            <a:pPr indent="0" lvl="0" marL="0" rtl="0" algn="l">
              <a:spcBef>
                <a:spcPts val="800"/>
              </a:spcBef>
              <a:spcAft>
                <a:spcPts val="0"/>
              </a:spcAft>
              <a:buNone/>
            </a:pPr>
            <a:r>
              <a:rPr lang="en"/>
              <a:t>	D3, Microsoft Power BL, Tableau, Sisense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It was difficult to transition from low level prototype to high fidelity visualizations while learning multiple forms of software. Ultimately sacrifices had to be made. Eventually we settled on </a:t>
            </a:r>
            <a:r>
              <a:rPr b="1" lang="en"/>
              <a:t>Sisense </a:t>
            </a:r>
            <a:r>
              <a:rPr lang="en"/>
              <a:t>as the software to be used for the visualizations which came with it’s own set of challenges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pic>
        <p:nvPicPr>
          <p:cNvPr id="325" name="Google Shape;325;p44"/>
          <p:cNvPicPr preferRelativeResize="0"/>
          <p:nvPr/>
        </p:nvPicPr>
        <p:blipFill>
          <a:blip r:embed="rId3">
            <a:alphaModFix/>
          </a:blip>
          <a:stretch>
            <a:fillRect/>
          </a:stretch>
        </p:blipFill>
        <p:spPr>
          <a:xfrm>
            <a:off x="484575" y="906898"/>
            <a:ext cx="2132550" cy="1981224"/>
          </a:xfrm>
          <a:prstGeom prst="rect">
            <a:avLst/>
          </a:prstGeom>
          <a:noFill/>
          <a:ln>
            <a:noFill/>
          </a:ln>
        </p:spPr>
      </p:pic>
      <p:pic>
        <p:nvPicPr>
          <p:cNvPr id="326" name="Google Shape;326;p44"/>
          <p:cNvPicPr preferRelativeResize="0"/>
          <p:nvPr/>
        </p:nvPicPr>
        <p:blipFill>
          <a:blip r:embed="rId4">
            <a:alphaModFix/>
          </a:blip>
          <a:stretch>
            <a:fillRect/>
          </a:stretch>
        </p:blipFill>
        <p:spPr>
          <a:xfrm>
            <a:off x="484575" y="2909048"/>
            <a:ext cx="2132550" cy="2097177"/>
          </a:xfrm>
          <a:prstGeom prst="rect">
            <a:avLst/>
          </a:prstGeom>
          <a:noFill/>
          <a:ln>
            <a:noFill/>
          </a:ln>
        </p:spPr>
      </p:pic>
      <p:pic>
        <p:nvPicPr>
          <p:cNvPr id="327" name="Google Shape;327;p44"/>
          <p:cNvPicPr preferRelativeResize="0"/>
          <p:nvPr/>
        </p:nvPicPr>
        <p:blipFill>
          <a:blip r:embed="rId5">
            <a:alphaModFix/>
          </a:blip>
          <a:stretch>
            <a:fillRect/>
          </a:stretch>
        </p:blipFill>
        <p:spPr>
          <a:xfrm>
            <a:off x="3238475" y="906889"/>
            <a:ext cx="5648353" cy="3448862"/>
          </a:xfrm>
          <a:prstGeom prst="rect">
            <a:avLst/>
          </a:prstGeom>
          <a:noFill/>
          <a:ln>
            <a:noFill/>
          </a:ln>
        </p:spPr>
      </p:pic>
      <p:pic>
        <p:nvPicPr>
          <p:cNvPr id="328" name="Google Shape;328;p44"/>
          <p:cNvPicPr preferRelativeResize="0"/>
          <p:nvPr/>
        </p:nvPicPr>
        <p:blipFill>
          <a:blip r:embed="rId6">
            <a:alphaModFix/>
          </a:blip>
          <a:stretch>
            <a:fillRect/>
          </a:stretch>
        </p:blipFill>
        <p:spPr>
          <a:xfrm>
            <a:off x="1255598" y="2690350"/>
            <a:ext cx="376875" cy="197775"/>
          </a:xfrm>
          <a:prstGeom prst="rect">
            <a:avLst/>
          </a:prstGeom>
          <a:noFill/>
          <a:ln>
            <a:noFill/>
          </a:ln>
        </p:spPr>
      </p:pic>
      <p:pic>
        <p:nvPicPr>
          <p:cNvPr id="329" name="Google Shape;329;p44"/>
          <p:cNvPicPr preferRelativeResize="0"/>
          <p:nvPr/>
        </p:nvPicPr>
        <p:blipFill>
          <a:blip r:embed="rId7">
            <a:alphaModFix/>
          </a:blip>
          <a:stretch>
            <a:fillRect/>
          </a:stretch>
        </p:blipFill>
        <p:spPr>
          <a:xfrm>
            <a:off x="6807575" y="4157975"/>
            <a:ext cx="927379" cy="197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35" name="Google Shape;335;p45"/>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Once a user selected their particular age the visualization would zoom out revealing new choice for the user to select from.</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In this case it presents the user with which chest pain type they feel they have.</a:t>
            </a:r>
            <a:endParaRPr sz="1500">
              <a:solidFill>
                <a:schemeClr val="lt1"/>
              </a:solidFill>
              <a:latin typeface="Century Gothic"/>
              <a:ea typeface="Century Gothic"/>
              <a:cs typeface="Century Gothic"/>
              <a:sym typeface="Century Gothic"/>
            </a:endParaRPr>
          </a:p>
        </p:txBody>
      </p:sp>
      <p:pic>
        <p:nvPicPr>
          <p:cNvPr id="336" name="Google Shape;336;p45"/>
          <p:cNvPicPr preferRelativeResize="0"/>
          <p:nvPr/>
        </p:nvPicPr>
        <p:blipFill>
          <a:blip r:embed="rId3">
            <a:alphaModFix/>
          </a:blip>
          <a:stretch>
            <a:fillRect/>
          </a:stretch>
        </p:blipFill>
        <p:spPr>
          <a:xfrm>
            <a:off x="591100" y="1536925"/>
            <a:ext cx="3682275" cy="2623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42" name="Google Shape;342;p46"/>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Once a user selected their particular age the visualization would zoom out revealing new choice for the user to select from.</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In this case it presents the user with which chest pain type they feel they have.</a:t>
            </a:r>
            <a:endParaRPr sz="1500">
              <a:solidFill>
                <a:schemeClr val="lt1"/>
              </a:solidFill>
              <a:latin typeface="Century Gothic"/>
              <a:ea typeface="Century Gothic"/>
              <a:cs typeface="Century Gothic"/>
              <a:sym typeface="Century Gothic"/>
            </a:endParaRPr>
          </a:p>
        </p:txBody>
      </p:sp>
      <p:pic>
        <p:nvPicPr>
          <p:cNvPr id="343" name="Google Shape;343;p46"/>
          <p:cNvPicPr preferRelativeResize="0"/>
          <p:nvPr/>
        </p:nvPicPr>
        <p:blipFill>
          <a:blip r:embed="rId3">
            <a:alphaModFix/>
          </a:blip>
          <a:stretch>
            <a:fillRect/>
          </a:stretch>
        </p:blipFill>
        <p:spPr>
          <a:xfrm>
            <a:off x="484575" y="1542250"/>
            <a:ext cx="3811750" cy="2558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49" name="Google Shape;349;p47"/>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Exercise Induced Angina</a:t>
            </a:r>
            <a:endParaRPr sz="1500">
              <a:solidFill>
                <a:schemeClr val="lt1"/>
              </a:solidFill>
              <a:latin typeface="Century Gothic"/>
              <a:ea typeface="Century Gothic"/>
              <a:cs typeface="Century Gothic"/>
              <a:sym typeface="Century Gothic"/>
            </a:endParaRPr>
          </a:p>
        </p:txBody>
      </p:sp>
      <p:pic>
        <p:nvPicPr>
          <p:cNvPr id="350" name="Google Shape;350;p47"/>
          <p:cNvPicPr preferRelativeResize="0"/>
          <p:nvPr/>
        </p:nvPicPr>
        <p:blipFill>
          <a:blip r:embed="rId3">
            <a:alphaModFix/>
          </a:blip>
          <a:stretch>
            <a:fillRect/>
          </a:stretch>
        </p:blipFill>
        <p:spPr>
          <a:xfrm>
            <a:off x="484575" y="1542249"/>
            <a:ext cx="3825776" cy="2636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891183" y="3598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Motivation</a:t>
            </a:r>
            <a:endParaRPr/>
          </a:p>
        </p:txBody>
      </p:sp>
      <p:sp>
        <p:nvSpPr>
          <p:cNvPr id="160" name="Google Shape;160;p21"/>
          <p:cNvSpPr txBox="1"/>
          <p:nvPr>
            <p:ph idx="1" type="body"/>
          </p:nvPr>
        </p:nvSpPr>
        <p:spPr>
          <a:xfrm>
            <a:off x="827484" y="1539688"/>
            <a:ext cx="6709800" cy="3146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2400">
                <a:solidFill>
                  <a:srgbClr val="FFFFFF"/>
                </a:solidFill>
              </a:rPr>
              <a:t>The data was selected for personal reasons due to a team member’s loss of a family member. This inspired research into new visualizations to assist physicians in preventing heart attacks.</a:t>
            </a:r>
            <a:endParaRPr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56" name="Google Shape;356;p48"/>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Exercise Induced Angina</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p:txBody>
      </p:sp>
      <p:pic>
        <p:nvPicPr>
          <p:cNvPr id="357" name="Google Shape;357;p48"/>
          <p:cNvPicPr preferRelativeResize="0"/>
          <p:nvPr/>
        </p:nvPicPr>
        <p:blipFill>
          <a:blip r:embed="rId3">
            <a:alphaModFix/>
          </a:blip>
          <a:stretch>
            <a:fillRect/>
          </a:stretch>
        </p:blipFill>
        <p:spPr>
          <a:xfrm>
            <a:off x="484575" y="1542249"/>
            <a:ext cx="3825776" cy="2742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63" name="Google Shape;363;p49"/>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Fasting Blood Sugar Results</a:t>
            </a:r>
            <a:endParaRPr sz="1500">
              <a:solidFill>
                <a:schemeClr val="lt1"/>
              </a:solidFill>
              <a:latin typeface="Century Gothic"/>
              <a:ea typeface="Century Gothic"/>
              <a:cs typeface="Century Gothic"/>
              <a:sym typeface="Century Gothic"/>
            </a:endParaRPr>
          </a:p>
        </p:txBody>
      </p:sp>
      <p:pic>
        <p:nvPicPr>
          <p:cNvPr id="364" name="Google Shape;364;p49"/>
          <p:cNvPicPr preferRelativeResize="0"/>
          <p:nvPr/>
        </p:nvPicPr>
        <p:blipFill>
          <a:blip r:embed="rId3">
            <a:alphaModFix/>
          </a:blip>
          <a:stretch>
            <a:fillRect/>
          </a:stretch>
        </p:blipFill>
        <p:spPr>
          <a:xfrm>
            <a:off x="484575" y="1542249"/>
            <a:ext cx="3672801" cy="3162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70" name="Google Shape;370;p50"/>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Fasting Blood Sugar Results</a:t>
            </a:r>
            <a:endParaRPr sz="1500">
              <a:solidFill>
                <a:schemeClr val="lt1"/>
              </a:solidFill>
              <a:latin typeface="Century Gothic"/>
              <a:ea typeface="Century Gothic"/>
              <a:cs typeface="Century Gothic"/>
              <a:sym typeface="Century Gothic"/>
            </a:endParaRPr>
          </a:p>
        </p:txBody>
      </p:sp>
      <p:pic>
        <p:nvPicPr>
          <p:cNvPr id="371" name="Google Shape;371;p50"/>
          <p:cNvPicPr preferRelativeResize="0"/>
          <p:nvPr/>
        </p:nvPicPr>
        <p:blipFill>
          <a:blip r:embed="rId3">
            <a:alphaModFix/>
          </a:blip>
          <a:stretch>
            <a:fillRect/>
          </a:stretch>
        </p:blipFill>
        <p:spPr>
          <a:xfrm>
            <a:off x="484575" y="1475750"/>
            <a:ext cx="3645350" cy="3221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77" name="Google Shape;377;p51"/>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Average Maximum Heart Rate</a:t>
            </a:r>
            <a:endParaRPr sz="1500">
              <a:solidFill>
                <a:schemeClr val="lt1"/>
              </a:solidFill>
              <a:latin typeface="Century Gothic"/>
              <a:ea typeface="Century Gothic"/>
              <a:cs typeface="Century Gothic"/>
              <a:sym typeface="Century Gothic"/>
            </a:endParaRPr>
          </a:p>
        </p:txBody>
      </p:sp>
      <p:pic>
        <p:nvPicPr>
          <p:cNvPr id="378" name="Google Shape;378;p51"/>
          <p:cNvPicPr preferRelativeResize="0"/>
          <p:nvPr/>
        </p:nvPicPr>
        <p:blipFill>
          <a:blip r:embed="rId3">
            <a:alphaModFix/>
          </a:blip>
          <a:stretch>
            <a:fillRect/>
          </a:stretch>
        </p:blipFill>
        <p:spPr>
          <a:xfrm>
            <a:off x="152400" y="1542239"/>
            <a:ext cx="4157951" cy="24085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84" name="Google Shape;384;p52"/>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Average Maximum Heart Rate</a:t>
            </a:r>
            <a:endParaRPr sz="1500">
              <a:solidFill>
                <a:schemeClr val="lt1"/>
              </a:solidFill>
              <a:latin typeface="Century Gothic"/>
              <a:ea typeface="Century Gothic"/>
              <a:cs typeface="Century Gothic"/>
              <a:sym typeface="Century Gothic"/>
            </a:endParaRPr>
          </a:p>
        </p:txBody>
      </p:sp>
      <p:pic>
        <p:nvPicPr>
          <p:cNvPr id="385" name="Google Shape;385;p52"/>
          <p:cNvPicPr preferRelativeResize="0"/>
          <p:nvPr/>
        </p:nvPicPr>
        <p:blipFill>
          <a:blip r:embed="rId3">
            <a:alphaModFix/>
          </a:blip>
          <a:stretch>
            <a:fillRect/>
          </a:stretch>
        </p:blipFill>
        <p:spPr>
          <a:xfrm>
            <a:off x="152400" y="1542239"/>
            <a:ext cx="4157950" cy="24591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91" name="Google Shape;391;p53"/>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Number of Major Heart vessels coloured by </a:t>
            </a:r>
            <a:r>
              <a:rPr lang="en" sz="1500">
                <a:solidFill>
                  <a:schemeClr val="lt1"/>
                </a:solidFill>
                <a:latin typeface="Century Gothic"/>
                <a:ea typeface="Century Gothic"/>
                <a:cs typeface="Century Gothic"/>
                <a:sym typeface="Century Gothic"/>
              </a:rPr>
              <a:t>Fluoroscopy</a:t>
            </a:r>
            <a:endParaRPr sz="1500">
              <a:solidFill>
                <a:schemeClr val="lt1"/>
              </a:solidFill>
              <a:latin typeface="Century Gothic"/>
              <a:ea typeface="Century Gothic"/>
              <a:cs typeface="Century Gothic"/>
              <a:sym typeface="Century Gothic"/>
            </a:endParaRPr>
          </a:p>
        </p:txBody>
      </p:sp>
      <p:pic>
        <p:nvPicPr>
          <p:cNvPr id="392" name="Google Shape;392;p53"/>
          <p:cNvPicPr preferRelativeResize="0"/>
          <p:nvPr/>
        </p:nvPicPr>
        <p:blipFill>
          <a:blip r:embed="rId3">
            <a:alphaModFix/>
          </a:blip>
          <a:stretch>
            <a:fillRect/>
          </a:stretch>
        </p:blipFill>
        <p:spPr>
          <a:xfrm>
            <a:off x="152400" y="1542239"/>
            <a:ext cx="4157949" cy="24460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398" name="Google Shape;398;p54"/>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Number of Major Heart vessels coloured by Fluoroscopy</a:t>
            </a:r>
            <a:endParaRPr sz="1500">
              <a:solidFill>
                <a:schemeClr val="lt1"/>
              </a:solidFill>
              <a:latin typeface="Century Gothic"/>
              <a:ea typeface="Century Gothic"/>
              <a:cs typeface="Century Gothic"/>
              <a:sym typeface="Century Gothic"/>
            </a:endParaRPr>
          </a:p>
        </p:txBody>
      </p:sp>
      <p:pic>
        <p:nvPicPr>
          <p:cNvPr id="399" name="Google Shape;399;p54"/>
          <p:cNvPicPr preferRelativeResize="0"/>
          <p:nvPr/>
        </p:nvPicPr>
        <p:blipFill>
          <a:blip r:embed="rId3">
            <a:alphaModFix/>
          </a:blip>
          <a:stretch>
            <a:fillRect/>
          </a:stretch>
        </p:blipFill>
        <p:spPr>
          <a:xfrm>
            <a:off x="152400" y="1542239"/>
            <a:ext cx="4157950" cy="25335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05" name="Google Shape;405;p55"/>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Average Resting Blood Pressure</a:t>
            </a:r>
            <a:endParaRPr sz="1500">
              <a:solidFill>
                <a:schemeClr val="lt1"/>
              </a:solidFill>
              <a:latin typeface="Century Gothic"/>
              <a:ea typeface="Century Gothic"/>
              <a:cs typeface="Century Gothic"/>
              <a:sym typeface="Century Gothic"/>
            </a:endParaRPr>
          </a:p>
        </p:txBody>
      </p:sp>
      <p:pic>
        <p:nvPicPr>
          <p:cNvPr id="406" name="Google Shape;406;p55"/>
          <p:cNvPicPr preferRelativeResize="0"/>
          <p:nvPr/>
        </p:nvPicPr>
        <p:blipFill>
          <a:blip r:embed="rId3">
            <a:alphaModFix/>
          </a:blip>
          <a:stretch>
            <a:fillRect/>
          </a:stretch>
        </p:blipFill>
        <p:spPr>
          <a:xfrm>
            <a:off x="484575" y="1542249"/>
            <a:ext cx="3825776" cy="30661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12" name="Google Shape;412;p56"/>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Average Resting Blood Pressure</a:t>
            </a:r>
            <a:endParaRPr sz="1500">
              <a:solidFill>
                <a:schemeClr val="lt1"/>
              </a:solidFill>
              <a:latin typeface="Century Gothic"/>
              <a:ea typeface="Century Gothic"/>
              <a:cs typeface="Century Gothic"/>
              <a:sym typeface="Century Gothic"/>
            </a:endParaRPr>
          </a:p>
        </p:txBody>
      </p:sp>
      <p:pic>
        <p:nvPicPr>
          <p:cNvPr id="413" name="Google Shape;413;p56"/>
          <p:cNvPicPr preferRelativeResize="0"/>
          <p:nvPr/>
        </p:nvPicPr>
        <p:blipFill>
          <a:blip r:embed="rId3">
            <a:alphaModFix/>
          </a:blip>
          <a:stretch>
            <a:fillRect/>
          </a:stretch>
        </p:blipFill>
        <p:spPr>
          <a:xfrm>
            <a:off x="484575" y="1453300"/>
            <a:ext cx="3796626" cy="3176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19" name="Google Shape;419;p57"/>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ECG Results</a:t>
            </a:r>
            <a:endParaRPr sz="1500">
              <a:solidFill>
                <a:schemeClr val="lt1"/>
              </a:solidFill>
              <a:latin typeface="Century Gothic"/>
              <a:ea typeface="Century Gothic"/>
              <a:cs typeface="Century Gothic"/>
              <a:sym typeface="Century Gothic"/>
            </a:endParaRPr>
          </a:p>
        </p:txBody>
      </p:sp>
      <p:pic>
        <p:nvPicPr>
          <p:cNvPr id="420" name="Google Shape;420;p57"/>
          <p:cNvPicPr preferRelativeResize="0"/>
          <p:nvPr/>
        </p:nvPicPr>
        <p:blipFill>
          <a:blip r:embed="rId3">
            <a:alphaModFix/>
          </a:blip>
          <a:stretch>
            <a:fillRect/>
          </a:stretch>
        </p:blipFill>
        <p:spPr>
          <a:xfrm>
            <a:off x="484575" y="1237850"/>
            <a:ext cx="3736125" cy="2653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1045208" y="37688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Research Question</a:t>
            </a:r>
            <a:endParaRPr/>
          </a:p>
        </p:txBody>
      </p:sp>
      <p:sp>
        <p:nvSpPr>
          <p:cNvPr id="166" name="Google Shape;166;p22"/>
          <p:cNvSpPr txBox="1"/>
          <p:nvPr>
            <p:ph idx="1" type="body"/>
          </p:nvPr>
        </p:nvSpPr>
        <p:spPr>
          <a:xfrm>
            <a:off x="1217109" y="1427188"/>
            <a:ext cx="6709800" cy="3146700"/>
          </a:xfrm>
          <a:prstGeom prst="rect">
            <a:avLst/>
          </a:prstGeom>
          <a:ln>
            <a:noFill/>
          </a:ln>
        </p:spPr>
        <p:txBody>
          <a:bodyPr anchorCtr="0" anchor="t" bIns="34275" lIns="68575" spcFirstLastPara="1" rIns="68575" wrap="square" tIns="34275">
            <a:noAutofit/>
          </a:bodyPr>
          <a:lstStyle/>
          <a:p>
            <a:pPr indent="0" lvl="0" marL="0" rtl="0" algn="l">
              <a:spcBef>
                <a:spcPts val="800"/>
              </a:spcBef>
              <a:spcAft>
                <a:spcPts val="0"/>
              </a:spcAft>
              <a:buNone/>
            </a:pPr>
            <a:r>
              <a:rPr lang="en" sz="2400">
                <a:solidFill>
                  <a:srgbClr val="FFFFFF"/>
                </a:solidFill>
              </a:rPr>
              <a:t>Can data visualizations reduce the technical expertise required in order to effectively diagnose whether or not an individual has heart disease?</a:t>
            </a:r>
            <a:endParaRPr sz="2400">
              <a:solidFill>
                <a:srgbClr val="FFFFFF"/>
              </a:solidFill>
            </a:endParaRPr>
          </a:p>
          <a:p>
            <a:pPr indent="0" lvl="0" marL="914400" rtl="0" algn="l">
              <a:spcBef>
                <a:spcPts val="800"/>
              </a:spcBef>
              <a:spcAft>
                <a:spcPts val="0"/>
              </a:spcAft>
              <a:buNone/>
            </a:pPr>
            <a:r>
              <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26" name="Google Shape;426;p58"/>
          <p:cNvSpPr txBox="1"/>
          <p:nvPr/>
        </p:nvSpPr>
        <p:spPr>
          <a:xfrm>
            <a:off x="4462750" y="1603550"/>
            <a:ext cx="4220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ECG Results</a:t>
            </a:r>
            <a:endParaRPr sz="1500">
              <a:solidFill>
                <a:schemeClr val="lt1"/>
              </a:solidFill>
              <a:latin typeface="Century Gothic"/>
              <a:ea typeface="Century Gothic"/>
              <a:cs typeface="Century Gothic"/>
              <a:sym typeface="Century Gothic"/>
            </a:endParaRPr>
          </a:p>
        </p:txBody>
      </p:sp>
      <p:pic>
        <p:nvPicPr>
          <p:cNvPr id="427" name="Google Shape;427;p58"/>
          <p:cNvPicPr preferRelativeResize="0"/>
          <p:nvPr/>
        </p:nvPicPr>
        <p:blipFill>
          <a:blip r:embed="rId3">
            <a:alphaModFix/>
          </a:blip>
          <a:stretch>
            <a:fillRect/>
          </a:stretch>
        </p:blipFill>
        <p:spPr>
          <a:xfrm>
            <a:off x="484575" y="1237850"/>
            <a:ext cx="3736125" cy="2653676"/>
          </a:xfrm>
          <a:prstGeom prst="rect">
            <a:avLst/>
          </a:prstGeom>
          <a:noFill/>
          <a:ln>
            <a:noFill/>
          </a:ln>
        </p:spPr>
      </p:pic>
      <p:pic>
        <p:nvPicPr>
          <p:cNvPr id="428" name="Google Shape;428;p58"/>
          <p:cNvPicPr preferRelativeResize="0"/>
          <p:nvPr/>
        </p:nvPicPr>
        <p:blipFill>
          <a:blip r:embed="rId4">
            <a:alphaModFix/>
          </a:blip>
          <a:stretch>
            <a:fillRect/>
          </a:stretch>
        </p:blipFill>
        <p:spPr>
          <a:xfrm>
            <a:off x="484575" y="1237850"/>
            <a:ext cx="3978174" cy="28587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9"/>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34" name="Google Shape;434;p59"/>
          <p:cNvSpPr txBox="1"/>
          <p:nvPr/>
        </p:nvSpPr>
        <p:spPr>
          <a:xfrm>
            <a:off x="5899900" y="1603550"/>
            <a:ext cx="27837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average ST depression induced by exercise relative to rest</a:t>
            </a:r>
            <a:endParaRPr sz="1500">
              <a:solidFill>
                <a:schemeClr val="lt1"/>
              </a:solidFill>
              <a:latin typeface="Century Gothic"/>
              <a:ea typeface="Century Gothic"/>
              <a:cs typeface="Century Gothic"/>
              <a:sym typeface="Century Gothic"/>
            </a:endParaRPr>
          </a:p>
        </p:txBody>
      </p:sp>
      <p:pic>
        <p:nvPicPr>
          <p:cNvPr id="435" name="Google Shape;435;p59"/>
          <p:cNvPicPr preferRelativeResize="0"/>
          <p:nvPr/>
        </p:nvPicPr>
        <p:blipFill>
          <a:blip r:embed="rId3">
            <a:alphaModFix/>
          </a:blip>
          <a:stretch>
            <a:fillRect/>
          </a:stretch>
        </p:blipFill>
        <p:spPr>
          <a:xfrm>
            <a:off x="484575" y="1603550"/>
            <a:ext cx="5251826" cy="25068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0"/>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41" name="Google Shape;441;p60"/>
          <p:cNvSpPr txBox="1"/>
          <p:nvPr/>
        </p:nvSpPr>
        <p:spPr>
          <a:xfrm>
            <a:off x="6187325" y="1603550"/>
            <a:ext cx="2496300" cy="328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Transitioning to </a:t>
            </a:r>
            <a:r>
              <a:rPr lang="en" sz="1500">
                <a:solidFill>
                  <a:schemeClr val="lt1"/>
                </a:solidFill>
                <a:latin typeface="Century Gothic"/>
                <a:ea typeface="Century Gothic"/>
                <a:cs typeface="Century Gothic"/>
                <a:sym typeface="Century Gothic"/>
              </a:rPr>
              <a:t>thalassemia</a:t>
            </a:r>
            <a:endParaRPr sz="1500">
              <a:solidFill>
                <a:schemeClr val="lt1"/>
              </a:solidFill>
              <a:latin typeface="Century Gothic"/>
              <a:ea typeface="Century Gothic"/>
              <a:cs typeface="Century Gothic"/>
              <a:sym typeface="Century Gothic"/>
            </a:endParaRPr>
          </a:p>
        </p:txBody>
      </p:sp>
      <p:pic>
        <p:nvPicPr>
          <p:cNvPr id="442" name="Google Shape;442;p60"/>
          <p:cNvPicPr preferRelativeResize="0"/>
          <p:nvPr/>
        </p:nvPicPr>
        <p:blipFill>
          <a:blip r:embed="rId3">
            <a:alphaModFix/>
          </a:blip>
          <a:stretch>
            <a:fillRect/>
          </a:stretch>
        </p:blipFill>
        <p:spPr>
          <a:xfrm>
            <a:off x="484575" y="1224564"/>
            <a:ext cx="5595099" cy="2440072"/>
          </a:xfrm>
          <a:prstGeom prst="rect">
            <a:avLst/>
          </a:prstGeom>
          <a:noFill/>
          <a:ln>
            <a:noFill/>
          </a:ln>
        </p:spPr>
      </p:pic>
      <p:pic>
        <p:nvPicPr>
          <p:cNvPr id="443" name="Google Shape;443;p60"/>
          <p:cNvPicPr preferRelativeResize="0"/>
          <p:nvPr/>
        </p:nvPicPr>
        <p:blipFill>
          <a:blip r:embed="rId4">
            <a:alphaModFix/>
          </a:blip>
          <a:stretch>
            <a:fillRect/>
          </a:stretch>
        </p:blipFill>
        <p:spPr>
          <a:xfrm>
            <a:off x="1558175" y="3499156"/>
            <a:ext cx="696450" cy="165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a:t>
            </a:r>
            <a:endParaRPr/>
          </a:p>
        </p:txBody>
      </p:sp>
      <p:sp>
        <p:nvSpPr>
          <p:cNvPr id="449" name="Google Shape;449;p61"/>
          <p:cNvSpPr txBox="1"/>
          <p:nvPr/>
        </p:nvSpPr>
        <p:spPr>
          <a:xfrm>
            <a:off x="484575" y="4039150"/>
            <a:ext cx="8199000" cy="8472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p:txBody>
      </p:sp>
      <p:pic>
        <p:nvPicPr>
          <p:cNvPr id="450" name="Google Shape;450;p61"/>
          <p:cNvPicPr preferRelativeResize="0"/>
          <p:nvPr/>
        </p:nvPicPr>
        <p:blipFill>
          <a:blip r:embed="rId3">
            <a:alphaModFix/>
          </a:blip>
          <a:stretch>
            <a:fillRect/>
          </a:stretch>
        </p:blipFill>
        <p:spPr>
          <a:xfrm>
            <a:off x="484575" y="1224564"/>
            <a:ext cx="5595099" cy="2440072"/>
          </a:xfrm>
          <a:prstGeom prst="rect">
            <a:avLst/>
          </a:prstGeom>
          <a:noFill/>
          <a:ln>
            <a:noFill/>
          </a:ln>
        </p:spPr>
      </p:pic>
      <p:pic>
        <p:nvPicPr>
          <p:cNvPr id="451" name="Google Shape;451;p61"/>
          <p:cNvPicPr preferRelativeResize="0"/>
          <p:nvPr/>
        </p:nvPicPr>
        <p:blipFill>
          <a:blip r:embed="rId4">
            <a:alphaModFix/>
          </a:blip>
          <a:stretch>
            <a:fillRect/>
          </a:stretch>
        </p:blipFill>
        <p:spPr>
          <a:xfrm>
            <a:off x="1558175" y="3499156"/>
            <a:ext cx="696450" cy="165475"/>
          </a:xfrm>
          <a:prstGeom prst="rect">
            <a:avLst/>
          </a:prstGeom>
          <a:noFill/>
          <a:ln>
            <a:noFill/>
          </a:ln>
        </p:spPr>
      </p:pic>
      <p:pic>
        <p:nvPicPr>
          <p:cNvPr id="452" name="Google Shape;452;p61"/>
          <p:cNvPicPr preferRelativeResize="0"/>
          <p:nvPr/>
        </p:nvPicPr>
        <p:blipFill>
          <a:blip r:embed="rId5">
            <a:alphaModFix/>
          </a:blip>
          <a:stretch>
            <a:fillRect/>
          </a:stretch>
        </p:blipFill>
        <p:spPr>
          <a:xfrm>
            <a:off x="484575" y="1224574"/>
            <a:ext cx="6746030" cy="2440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2"/>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pic>
        <p:nvPicPr>
          <p:cNvPr id="458" name="Google Shape;458;p62"/>
          <p:cNvPicPr preferRelativeResize="0"/>
          <p:nvPr/>
        </p:nvPicPr>
        <p:blipFill>
          <a:blip r:embed="rId3">
            <a:alphaModFix/>
          </a:blip>
          <a:stretch>
            <a:fillRect/>
          </a:stretch>
        </p:blipFill>
        <p:spPr>
          <a:xfrm>
            <a:off x="484575" y="1224571"/>
            <a:ext cx="3524326" cy="1536975"/>
          </a:xfrm>
          <a:prstGeom prst="rect">
            <a:avLst/>
          </a:prstGeom>
          <a:noFill/>
          <a:ln>
            <a:noFill/>
          </a:ln>
        </p:spPr>
      </p:pic>
      <p:sp>
        <p:nvSpPr>
          <p:cNvPr id="459" name="Google Shape;459;p62"/>
          <p:cNvSpPr txBox="1"/>
          <p:nvPr/>
        </p:nvSpPr>
        <p:spPr>
          <a:xfrm>
            <a:off x="484575" y="3197925"/>
            <a:ext cx="8123400" cy="1536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Overall we felt like this was a weak visualization as it doesn’t present much information once you enter all of the factors in.</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Clr>
                <a:schemeClr val="dk1"/>
              </a:buClr>
              <a:buSzPts val="1100"/>
              <a:buFont typeface="Arial"/>
              <a:buNone/>
            </a:pPr>
            <a:r>
              <a:t/>
            </a:r>
            <a:endParaRPr sz="1500">
              <a:solidFill>
                <a:schemeClr val="lt1"/>
              </a:solidFill>
              <a:latin typeface="Century Gothic"/>
              <a:ea typeface="Century Gothic"/>
              <a:cs typeface="Century Gothic"/>
              <a:sym typeface="Century Gothic"/>
            </a:endParaRPr>
          </a:p>
        </p:txBody>
      </p:sp>
      <p:pic>
        <p:nvPicPr>
          <p:cNvPr id="460" name="Google Shape;460;p62"/>
          <p:cNvPicPr preferRelativeResize="0"/>
          <p:nvPr/>
        </p:nvPicPr>
        <p:blipFill>
          <a:blip r:embed="rId4">
            <a:alphaModFix/>
          </a:blip>
          <a:stretch>
            <a:fillRect/>
          </a:stretch>
        </p:blipFill>
        <p:spPr>
          <a:xfrm>
            <a:off x="1043825" y="2571752"/>
            <a:ext cx="696450" cy="165475"/>
          </a:xfrm>
          <a:prstGeom prst="rect">
            <a:avLst/>
          </a:prstGeom>
          <a:noFill/>
          <a:ln>
            <a:noFill/>
          </a:ln>
        </p:spPr>
      </p:pic>
      <p:pic>
        <p:nvPicPr>
          <p:cNvPr id="461" name="Google Shape;461;p62"/>
          <p:cNvPicPr preferRelativeResize="0"/>
          <p:nvPr/>
        </p:nvPicPr>
        <p:blipFill>
          <a:blip r:embed="rId5">
            <a:alphaModFix/>
          </a:blip>
          <a:stretch>
            <a:fillRect/>
          </a:stretch>
        </p:blipFill>
        <p:spPr>
          <a:xfrm>
            <a:off x="484575" y="1224575"/>
            <a:ext cx="4249311" cy="153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pic>
        <p:nvPicPr>
          <p:cNvPr id="467" name="Google Shape;467;p63"/>
          <p:cNvPicPr preferRelativeResize="0"/>
          <p:nvPr/>
        </p:nvPicPr>
        <p:blipFill>
          <a:blip r:embed="rId3">
            <a:alphaModFix/>
          </a:blip>
          <a:stretch>
            <a:fillRect/>
          </a:stretch>
        </p:blipFill>
        <p:spPr>
          <a:xfrm>
            <a:off x="484575" y="1224571"/>
            <a:ext cx="3524326" cy="1536975"/>
          </a:xfrm>
          <a:prstGeom prst="rect">
            <a:avLst/>
          </a:prstGeom>
          <a:noFill/>
          <a:ln>
            <a:noFill/>
          </a:ln>
        </p:spPr>
      </p:pic>
      <p:sp>
        <p:nvSpPr>
          <p:cNvPr id="468" name="Google Shape;468;p63"/>
          <p:cNvSpPr txBox="1"/>
          <p:nvPr/>
        </p:nvSpPr>
        <p:spPr>
          <a:xfrm>
            <a:off x="4931700" y="1240500"/>
            <a:ext cx="3676200" cy="77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Possible Ways to Improve?</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p:txBody>
      </p:sp>
      <p:sp>
        <p:nvSpPr>
          <p:cNvPr id="469" name="Google Shape;469;p63"/>
          <p:cNvSpPr txBox="1"/>
          <p:nvPr/>
        </p:nvSpPr>
        <p:spPr>
          <a:xfrm>
            <a:off x="529475" y="2995325"/>
            <a:ext cx="7926900" cy="1890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 sz="1500">
                <a:solidFill>
                  <a:schemeClr val="lt1"/>
                </a:solidFill>
                <a:latin typeface="Century Gothic"/>
                <a:ea typeface="Century Gothic"/>
                <a:cs typeface="Century Gothic"/>
                <a:sym typeface="Century Gothic"/>
              </a:rPr>
              <a:t>Perhaps a different visual as opposed to radial bar charts. Initially it was determined that the visualization could have a radial threshold that would indicate whether or not a patient had heart disease or not. However implementing the threshold on the data proved to be cumbersome as it appeared that no matter what you did you had a 50% chance of getting heart disease. The radial line didn’t add much.</a:t>
            </a:r>
            <a:endParaRPr sz="1500">
              <a:solidFill>
                <a:schemeClr val="lt1"/>
              </a:solidFill>
              <a:latin typeface="Century Gothic"/>
              <a:ea typeface="Century Gothic"/>
              <a:cs typeface="Century Gothic"/>
              <a:sym typeface="Century Gothic"/>
            </a:endParaRPr>
          </a:p>
        </p:txBody>
      </p:sp>
      <p:pic>
        <p:nvPicPr>
          <p:cNvPr id="470" name="Google Shape;470;p63"/>
          <p:cNvPicPr preferRelativeResize="0"/>
          <p:nvPr/>
        </p:nvPicPr>
        <p:blipFill>
          <a:blip r:embed="rId4">
            <a:alphaModFix/>
          </a:blip>
          <a:stretch>
            <a:fillRect/>
          </a:stretch>
        </p:blipFill>
        <p:spPr>
          <a:xfrm>
            <a:off x="1043825" y="2571752"/>
            <a:ext cx="696450" cy="165475"/>
          </a:xfrm>
          <a:prstGeom prst="rect">
            <a:avLst/>
          </a:prstGeom>
          <a:noFill/>
          <a:ln>
            <a:noFill/>
          </a:ln>
        </p:spPr>
      </p:pic>
      <p:pic>
        <p:nvPicPr>
          <p:cNvPr id="471" name="Google Shape;471;p63"/>
          <p:cNvPicPr preferRelativeResize="0"/>
          <p:nvPr/>
        </p:nvPicPr>
        <p:blipFill>
          <a:blip r:embed="rId5">
            <a:alphaModFix/>
          </a:blip>
          <a:stretch>
            <a:fillRect/>
          </a:stretch>
        </p:blipFill>
        <p:spPr>
          <a:xfrm>
            <a:off x="484575" y="1224575"/>
            <a:ext cx="4249311" cy="1536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pic>
        <p:nvPicPr>
          <p:cNvPr id="477" name="Google Shape;477;p64"/>
          <p:cNvPicPr preferRelativeResize="0"/>
          <p:nvPr/>
        </p:nvPicPr>
        <p:blipFill>
          <a:blip r:embed="rId3">
            <a:alphaModFix/>
          </a:blip>
          <a:stretch>
            <a:fillRect/>
          </a:stretch>
        </p:blipFill>
        <p:spPr>
          <a:xfrm>
            <a:off x="484575" y="1224571"/>
            <a:ext cx="3524326" cy="1536975"/>
          </a:xfrm>
          <a:prstGeom prst="rect">
            <a:avLst/>
          </a:prstGeom>
          <a:noFill/>
          <a:ln>
            <a:noFill/>
          </a:ln>
        </p:spPr>
      </p:pic>
      <p:sp>
        <p:nvSpPr>
          <p:cNvPr id="478" name="Google Shape;478;p64"/>
          <p:cNvSpPr txBox="1"/>
          <p:nvPr/>
        </p:nvSpPr>
        <p:spPr>
          <a:xfrm>
            <a:off x="529475" y="2995325"/>
            <a:ext cx="7926900" cy="1890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The visualization itself was imagined as an interactive piece that would be built based upon user decisions.</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This meant that the visualization would initially be empty and would provide no information until all the questions were answered. Even then the answer could come straight from a database, and there was no real visual discovery</a:t>
            </a:r>
            <a:endParaRPr sz="1500">
              <a:solidFill>
                <a:schemeClr val="lt1"/>
              </a:solidFill>
              <a:latin typeface="Century Gothic"/>
              <a:ea typeface="Century Gothic"/>
              <a:cs typeface="Century Gothic"/>
              <a:sym typeface="Century Gothic"/>
            </a:endParaRPr>
          </a:p>
        </p:txBody>
      </p:sp>
      <p:pic>
        <p:nvPicPr>
          <p:cNvPr id="479" name="Google Shape;479;p64"/>
          <p:cNvPicPr preferRelativeResize="0"/>
          <p:nvPr/>
        </p:nvPicPr>
        <p:blipFill>
          <a:blip r:embed="rId4">
            <a:alphaModFix/>
          </a:blip>
          <a:stretch>
            <a:fillRect/>
          </a:stretch>
        </p:blipFill>
        <p:spPr>
          <a:xfrm>
            <a:off x="1043825" y="2571752"/>
            <a:ext cx="696450" cy="165475"/>
          </a:xfrm>
          <a:prstGeom prst="rect">
            <a:avLst/>
          </a:prstGeom>
          <a:noFill/>
          <a:ln>
            <a:noFill/>
          </a:ln>
        </p:spPr>
      </p:pic>
      <p:sp>
        <p:nvSpPr>
          <p:cNvPr id="480" name="Google Shape;480;p6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pic>
        <p:nvPicPr>
          <p:cNvPr id="481" name="Google Shape;481;p64"/>
          <p:cNvPicPr preferRelativeResize="0"/>
          <p:nvPr/>
        </p:nvPicPr>
        <p:blipFill>
          <a:blip r:embed="rId3">
            <a:alphaModFix/>
          </a:blip>
          <a:stretch>
            <a:fillRect/>
          </a:stretch>
        </p:blipFill>
        <p:spPr>
          <a:xfrm>
            <a:off x="484575" y="1224571"/>
            <a:ext cx="3524326" cy="1536975"/>
          </a:xfrm>
          <a:prstGeom prst="rect">
            <a:avLst/>
          </a:prstGeom>
          <a:noFill/>
          <a:ln>
            <a:noFill/>
          </a:ln>
        </p:spPr>
      </p:pic>
      <p:sp>
        <p:nvSpPr>
          <p:cNvPr id="482" name="Google Shape;482;p64"/>
          <p:cNvSpPr txBox="1"/>
          <p:nvPr/>
        </p:nvSpPr>
        <p:spPr>
          <a:xfrm>
            <a:off x="4931700" y="1240500"/>
            <a:ext cx="3676200" cy="77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Possible Ways to Improve?</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p:txBody>
      </p:sp>
      <p:pic>
        <p:nvPicPr>
          <p:cNvPr id="483" name="Google Shape;483;p64"/>
          <p:cNvPicPr preferRelativeResize="0"/>
          <p:nvPr/>
        </p:nvPicPr>
        <p:blipFill>
          <a:blip r:embed="rId4">
            <a:alphaModFix/>
          </a:blip>
          <a:stretch>
            <a:fillRect/>
          </a:stretch>
        </p:blipFill>
        <p:spPr>
          <a:xfrm>
            <a:off x="1043825" y="2571752"/>
            <a:ext cx="696450" cy="165475"/>
          </a:xfrm>
          <a:prstGeom prst="rect">
            <a:avLst/>
          </a:prstGeom>
          <a:noFill/>
          <a:ln>
            <a:noFill/>
          </a:ln>
        </p:spPr>
      </p:pic>
      <p:pic>
        <p:nvPicPr>
          <p:cNvPr id="484" name="Google Shape;484;p64"/>
          <p:cNvPicPr preferRelativeResize="0"/>
          <p:nvPr/>
        </p:nvPicPr>
        <p:blipFill>
          <a:blip r:embed="rId5">
            <a:alphaModFix/>
          </a:blip>
          <a:stretch>
            <a:fillRect/>
          </a:stretch>
        </p:blipFill>
        <p:spPr>
          <a:xfrm>
            <a:off x="484575" y="1224575"/>
            <a:ext cx="4249311" cy="1536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pic>
        <p:nvPicPr>
          <p:cNvPr id="490" name="Google Shape;490;p65"/>
          <p:cNvPicPr preferRelativeResize="0"/>
          <p:nvPr/>
        </p:nvPicPr>
        <p:blipFill>
          <a:blip r:embed="rId3">
            <a:alphaModFix/>
          </a:blip>
          <a:stretch>
            <a:fillRect/>
          </a:stretch>
        </p:blipFill>
        <p:spPr>
          <a:xfrm>
            <a:off x="484575" y="1224571"/>
            <a:ext cx="3524326" cy="1536975"/>
          </a:xfrm>
          <a:prstGeom prst="rect">
            <a:avLst/>
          </a:prstGeom>
          <a:noFill/>
          <a:ln>
            <a:noFill/>
          </a:ln>
        </p:spPr>
      </p:pic>
      <p:sp>
        <p:nvSpPr>
          <p:cNvPr id="491" name="Google Shape;491;p65"/>
          <p:cNvSpPr txBox="1"/>
          <p:nvPr/>
        </p:nvSpPr>
        <p:spPr>
          <a:xfrm>
            <a:off x="529475" y="2995325"/>
            <a:ext cx="7926900" cy="1890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Putting all of the radial graphs on the page at once</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Since all of the graphs initially had a 50% ratio of having or not having disease it was determined that placing them all on the page at the same time wasn’t providing much of an answer either.</a:t>
            </a:r>
            <a:endParaRPr sz="1500">
              <a:solidFill>
                <a:schemeClr val="lt1"/>
              </a:solidFill>
              <a:latin typeface="Century Gothic"/>
              <a:ea typeface="Century Gothic"/>
              <a:cs typeface="Century Gothic"/>
              <a:sym typeface="Century Gothic"/>
            </a:endParaRPr>
          </a:p>
        </p:txBody>
      </p:sp>
      <p:pic>
        <p:nvPicPr>
          <p:cNvPr id="492" name="Google Shape;492;p65"/>
          <p:cNvPicPr preferRelativeResize="0"/>
          <p:nvPr/>
        </p:nvPicPr>
        <p:blipFill>
          <a:blip r:embed="rId4">
            <a:alphaModFix/>
          </a:blip>
          <a:stretch>
            <a:fillRect/>
          </a:stretch>
        </p:blipFill>
        <p:spPr>
          <a:xfrm>
            <a:off x="1043825" y="2571752"/>
            <a:ext cx="696450" cy="165475"/>
          </a:xfrm>
          <a:prstGeom prst="rect">
            <a:avLst/>
          </a:prstGeom>
          <a:noFill/>
          <a:ln>
            <a:noFill/>
          </a:ln>
        </p:spPr>
      </p:pic>
      <p:sp>
        <p:nvSpPr>
          <p:cNvPr id="493" name="Google Shape;493;p65"/>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pic>
        <p:nvPicPr>
          <p:cNvPr id="494" name="Google Shape;494;p65"/>
          <p:cNvPicPr preferRelativeResize="0"/>
          <p:nvPr/>
        </p:nvPicPr>
        <p:blipFill>
          <a:blip r:embed="rId3">
            <a:alphaModFix/>
          </a:blip>
          <a:stretch>
            <a:fillRect/>
          </a:stretch>
        </p:blipFill>
        <p:spPr>
          <a:xfrm>
            <a:off x="484575" y="1224571"/>
            <a:ext cx="3524326" cy="1536975"/>
          </a:xfrm>
          <a:prstGeom prst="rect">
            <a:avLst/>
          </a:prstGeom>
          <a:noFill/>
          <a:ln>
            <a:noFill/>
          </a:ln>
        </p:spPr>
      </p:pic>
      <p:sp>
        <p:nvSpPr>
          <p:cNvPr id="495" name="Google Shape;495;p65"/>
          <p:cNvSpPr txBox="1"/>
          <p:nvPr/>
        </p:nvSpPr>
        <p:spPr>
          <a:xfrm>
            <a:off x="4931700" y="1240500"/>
            <a:ext cx="3676200" cy="77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Possible Ways to Improve?</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p:txBody>
      </p:sp>
      <p:pic>
        <p:nvPicPr>
          <p:cNvPr id="496" name="Google Shape;496;p65"/>
          <p:cNvPicPr preferRelativeResize="0"/>
          <p:nvPr/>
        </p:nvPicPr>
        <p:blipFill>
          <a:blip r:embed="rId4">
            <a:alphaModFix/>
          </a:blip>
          <a:stretch>
            <a:fillRect/>
          </a:stretch>
        </p:blipFill>
        <p:spPr>
          <a:xfrm>
            <a:off x="1043825" y="2571752"/>
            <a:ext cx="696450" cy="165475"/>
          </a:xfrm>
          <a:prstGeom prst="rect">
            <a:avLst/>
          </a:prstGeom>
          <a:noFill/>
          <a:ln>
            <a:noFill/>
          </a:ln>
        </p:spPr>
      </p:pic>
      <p:pic>
        <p:nvPicPr>
          <p:cNvPr id="497" name="Google Shape;497;p65"/>
          <p:cNvPicPr preferRelativeResize="0"/>
          <p:nvPr/>
        </p:nvPicPr>
        <p:blipFill>
          <a:blip r:embed="rId5">
            <a:alphaModFix/>
          </a:blip>
          <a:stretch>
            <a:fillRect/>
          </a:stretch>
        </p:blipFill>
        <p:spPr>
          <a:xfrm>
            <a:off x="484575" y="1224575"/>
            <a:ext cx="4249311" cy="1536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sp>
        <p:nvSpPr>
          <p:cNvPr id="503" name="Google Shape;503;p66"/>
          <p:cNvSpPr txBox="1"/>
          <p:nvPr/>
        </p:nvSpPr>
        <p:spPr>
          <a:xfrm>
            <a:off x="3252500" y="2254075"/>
            <a:ext cx="5203800" cy="26322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The values on the exterior of the radial charts were inconsistent based upon the which question was being asked of the user.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As a result the user could be confused as they would need to be constantly referring to the title of the particular chart</a:t>
            </a:r>
            <a:endParaRPr sz="1500">
              <a:solidFill>
                <a:schemeClr val="lt1"/>
              </a:solidFill>
              <a:latin typeface="Century Gothic"/>
              <a:ea typeface="Century Gothic"/>
              <a:cs typeface="Century Gothic"/>
              <a:sym typeface="Century Gothic"/>
            </a:endParaRPr>
          </a:p>
        </p:txBody>
      </p:sp>
      <p:sp>
        <p:nvSpPr>
          <p:cNvPr id="504" name="Google Shape;504;p6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Visualization Critique</a:t>
            </a:r>
            <a:endParaRPr/>
          </a:p>
        </p:txBody>
      </p:sp>
      <p:sp>
        <p:nvSpPr>
          <p:cNvPr id="505" name="Google Shape;505;p66"/>
          <p:cNvSpPr txBox="1"/>
          <p:nvPr/>
        </p:nvSpPr>
        <p:spPr>
          <a:xfrm>
            <a:off x="3555075" y="1240500"/>
            <a:ext cx="5052900" cy="7716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sz="1500">
                <a:solidFill>
                  <a:schemeClr val="lt1"/>
                </a:solidFill>
                <a:latin typeface="Century Gothic"/>
                <a:ea typeface="Century Gothic"/>
                <a:cs typeface="Century Gothic"/>
                <a:sym typeface="Century Gothic"/>
              </a:rPr>
              <a:t>Possible Ways to Improve?</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t/>
            </a:r>
            <a:endParaRPr sz="1500">
              <a:solidFill>
                <a:schemeClr val="lt1"/>
              </a:solidFill>
              <a:latin typeface="Century Gothic"/>
              <a:ea typeface="Century Gothic"/>
              <a:cs typeface="Century Gothic"/>
              <a:sym typeface="Century Gothic"/>
            </a:endParaRPr>
          </a:p>
        </p:txBody>
      </p:sp>
      <p:pic>
        <p:nvPicPr>
          <p:cNvPr id="506" name="Google Shape;506;p66"/>
          <p:cNvPicPr preferRelativeResize="0"/>
          <p:nvPr/>
        </p:nvPicPr>
        <p:blipFill>
          <a:blip r:embed="rId3">
            <a:alphaModFix/>
          </a:blip>
          <a:stretch>
            <a:fillRect/>
          </a:stretch>
        </p:blipFill>
        <p:spPr>
          <a:xfrm>
            <a:off x="630975" y="953075"/>
            <a:ext cx="2411654" cy="2090825"/>
          </a:xfrm>
          <a:prstGeom prst="rect">
            <a:avLst/>
          </a:prstGeom>
          <a:noFill/>
          <a:ln>
            <a:noFill/>
          </a:ln>
        </p:spPr>
      </p:pic>
      <p:pic>
        <p:nvPicPr>
          <p:cNvPr id="507" name="Google Shape;507;p66"/>
          <p:cNvPicPr preferRelativeResize="0"/>
          <p:nvPr/>
        </p:nvPicPr>
        <p:blipFill>
          <a:blip r:embed="rId4">
            <a:alphaModFix/>
          </a:blip>
          <a:stretch>
            <a:fillRect/>
          </a:stretch>
        </p:blipFill>
        <p:spPr>
          <a:xfrm>
            <a:off x="630975" y="2967120"/>
            <a:ext cx="2411650" cy="2119030"/>
          </a:xfrm>
          <a:prstGeom prst="rect">
            <a:avLst/>
          </a:prstGeom>
          <a:noFill/>
          <a:ln>
            <a:noFill/>
          </a:ln>
        </p:spPr>
      </p:pic>
      <p:sp>
        <p:nvSpPr>
          <p:cNvPr id="508" name="Google Shape;508;p66"/>
          <p:cNvSpPr txBox="1"/>
          <p:nvPr/>
        </p:nvSpPr>
        <p:spPr>
          <a:xfrm>
            <a:off x="3010450" y="3494550"/>
            <a:ext cx="73341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14" name="Google Shape;514;p67"/>
          <p:cNvSpPr txBox="1"/>
          <p:nvPr>
            <p:ph idx="1" type="body"/>
          </p:nvPr>
        </p:nvSpPr>
        <p:spPr>
          <a:xfrm>
            <a:off x="828375" y="1569976"/>
            <a:ext cx="6709800" cy="329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Informal Study conducted with</a:t>
            </a:r>
            <a:endParaRPr/>
          </a:p>
          <a:p>
            <a:pPr indent="0" lvl="0" marL="0" rtl="0" algn="l">
              <a:spcBef>
                <a:spcPts val="800"/>
              </a:spcBef>
              <a:spcAft>
                <a:spcPts val="0"/>
              </a:spcAft>
              <a:buNone/>
            </a:pPr>
            <a:r>
              <a:rPr lang="en"/>
              <a:t>	Dr. Nathan Plaa - Radiologist @ Vancouver General Hospital</a:t>
            </a:r>
            <a:endParaRPr/>
          </a:p>
          <a:p>
            <a:pPr indent="0" lvl="0" marL="0" rtl="0" algn="l">
              <a:spcBef>
                <a:spcPts val="800"/>
              </a:spcBef>
              <a:spcAft>
                <a:spcPts val="0"/>
              </a:spcAft>
              <a:buNone/>
            </a:pPr>
            <a:r>
              <a:rPr lang="en"/>
              <a:t>	Andrew Moro - CT technician @ Vancouver General Hospital</a:t>
            </a:r>
            <a:endParaRPr/>
          </a:p>
          <a:p>
            <a:pPr indent="0" lvl="0" marL="0" rtl="0" algn="l">
              <a:spcBef>
                <a:spcPts val="800"/>
              </a:spcBef>
              <a:spcAft>
                <a:spcPts val="0"/>
              </a:spcAft>
              <a:buNone/>
            </a:pPr>
            <a:r>
              <a:rPr lang="en"/>
              <a:t>	Maxim Kinakin - Nuclear Engineer @ Triumf </a:t>
            </a:r>
            <a:r>
              <a:rPr lang="en"/>
              <a:t>Particle</a:t>
            </a:r>
            <a:r>
              <a:rPr lang="en"/>
              <a:t> Accelerator</a:t>
            </a:r>
            <a:endParaRPr/>
          </a:p>
          <a:p>
            <a:pPr indent="0" lvl="0" marL="0" rtl="0" algn="l">
              <a:spcBef>
                <a:spcPts val="800"/>
              </a:spcBef>
              <a:spcAft>
                <a:spcPts val="0"/>
              </a:spcAft>
              <a:buNone/>
            </a:pPr>
            <a:r>
              <a:rPr lang="en"/>
              <a:t>	Samantha Gavrilko - Student @ Camosun College</a:t>
            </a:r>
            <a:endParaRPr/>
          </a:p>
          <a:p>
            <a:pPr indent="0" lvl="0" marL="0" rtl="0" algn="l">
              <a:spcBef>
                <a:spcPts val="800"/>
              </a:spcBef>
              <a:spcAft>
                <a:spcPts val="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1045208" y="32708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Data</a:t>
            </a:r>
            <a:endParaRPr/>
          </a:p>
        </p:txBody>
      </p:sp>
      <p:sp>
        <p:nvSpPr>
          <p:cNvPr id="172" name="Google Shape;172;p23"/>
          <p:cNvSpPr txBox="1"/>
          <p:nvPr>
            <p:ph idx="1" type="body"/>
          </p:nvPr>
        </p:nvSpPr>
        <p:spPr>
          <a:xfrm>
            <a:off x="1217109" y="998388"/>
            <a:ext cx="6709800" cy="31467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Cases: Patients</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Dimensions: age, sex, chest pain type, resting blood pressure, serum cholesterol, fasting blood sugar, resting cardio graphic maximum heart rate achieved, exercise induced angina, old-peak, slope peak exercise, number of major vessels, and thal</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303 cases X 13 dimensions</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https://archive.ics.uci.edu/ml/datasets/Heart+Disease </a:t>
            </a:r>
            <a:endParaRPr sz="1800"/>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6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20" name="Google Shape;520;p68"/>
          <p:cNvSpPr txBox="1"/>
          <p:nvPr>
            <p:ph idx="1" type="body"/>
          </p:nvPr>
        </p:nvSpPr>
        <p:spPr>
          <a:xfrm>
            <a:off x="828375" y="1569974"/>
            <a:ext cx="6709800" cy="1050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Did we answer the question?</a:t>
            </a:r>
            <a:endParaRPr/>
          </a:p>
          <a:p>
            <a:pPr indent="0" lvl="0" marL="0" rtl="0" algn="l">
              <a:spcBef>
                <a:spcPts val="800"/>
              </a:spcBef>
              <a:spcAft>
                <a:spcPts val="0"/>
              </a:spcAft>
              <a:buNone/>
            </a:pPr>
            <a:r>
              <a:rPr lang="en"/>
              <a:t>	Can visualizations reduce the technical expertise needed in order to effectively diagnose heart disease?</a:t>
            </a:r>
            <a:endParaRPr/>
          </a:p>
        </p:txBody>
      </p:sp>
      <p:sp>
        <p:nvSpPr>
          <p:cNvPr id="521" name="Google Shape;521;p68"/>
          <p:cNvSpPr txBox="1"/>
          <p:nvPr/>
        </p:nvSpPr>
        <p:spPr>
          <a:xfrm>
            <a:off x="862300" y="2889425"/>
            <a:ext cx="7700100" cy="14673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t/>
            </a:r>
            <a:endParaRPr>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9"/>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Research Findings</a:t>
            </a:r>
            <a:endParaRPr/>
          </a:p>
        </p:txBody>
      </p:sp>
      <p:sp>
        <p:nvSpPr>
          <p:cNvPr id="527" name="Google Shape;527;p69"/>
          <p:cNvSpPr txBox="1"/>
          <p:nvPr>
            <p:ph idx="1" type="body"/>
          </p:nvPr>
        </p:nvSpPr>
        <p:spPr>
          <a:xfrm>
            <a:off x="827475" y="1389851"/>
            <a:ext cx="6709800" cy="329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Can visualizations reduce the technical expertise needed in order to effectively diagnose heart disease? </a:t>
            </a:r>
            <a:r>
              <a:rPr lang="en"/>
              <a:t>NO</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rPr lang="en"/>
              <a:t>We were limited in our data cases , 303, and as a result the sample size was too small in order to effectively convey information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0"/>
          <p:cNvSpPr txBox="1"/>
          <p:nvPr>
            <p:ph type="title"/>
          </p:nvPr>
        </p:nvSpPr>
        <p:spPr>
          <a:xfrm>
            <a:off x="4836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33" name="Google Shape;533;p70"/>
          <p:cNvSpPr txBox="1"/>
          <p:nvPr>
            <p:ph idx="1" type="body"/>
          </p:nvPr>
        </p:nvSpPr>
        <p:spPr>
          <a:xfrm>
            <a:off x="827475" y="1389850"/>
            <a:ext cx="6709800" cy="329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Did not reduce the technical expertise needed</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rPr lang="en"/>
              <a:t>For example here is a sample visual of chest pain type for the 55 year old age range with a chance of heart disease</a:t>
            </a:r>
            <a:endParaRPr/>
          </a:p>
        </p:txBody>
      </p:sp>
      <p:pic>
        <p:nvPicPr>
          <p:cNvPr id="534" name="Google Shape;534;p70"/>
          <p:cNvPicPr preferRelativeResize="0"/>
          <p:nvPr/>
        </p:nvPicPr>
        <p:blipFill>
          <a:blip r:embed="rId3">
            <a:alphaModFix/>
          </a:blip>
          <a:stretch>
            <a:fillRect/>
          </a:stretch>
        </p:blipFill>
        <p:spPr>
          <a:xfrm>
            <a:off x="1302824" y="2968249"/>
            <a:ext cx="2355075" cy="1718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1"/>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40" name="Google Shape;540;p71"/>
          <p:cNvSpPr txBox="1"/>
          <p:nvPr>
            <p:ph idx="1" type="body"/>
          </p:nvPr>
        </p:nvSpPr>
        <p:spPr>
          <a:xfrm>
            <a:off x="827475" y="1389850"/>
            <a:ext cx="6709800" cy="329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Did not reduce the technical expertise needed</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rPr lang="en"/>
              <a:t>We can see you have a 50% chance of having heart disease if you’re roughy 55 years old and are experiencing typical angina chest pain symptoms.</a:t>
            </a:r>
            <a:endParaRPr/>
          </a:p>
        </p:txBody>
      </p:sp>
      <p:pic>
        <p:nvPicPr>
          <p:cNvPr id="541" name="Google Shape;541;p71"/>
          <p:cNvPicPr preferRelativeResize="0"/>
          <p:nvPr/>
        </p:nvPicPr>
        <p:blipFill>
          <a:blip r:embed="rId3">
            <a:alphaModFix/>
          </a:blip>
          <a:stretch>
            <a:fillRect/>
          </a:stretch>
        </p:blipFill>
        <p:spPr>
          <a:xfrm>
            <a:off x="1302824" y="2968249"/>
            <a:ext cx="2355075" cy="1718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2"/>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47" name="Google Shape;547;p72"/>
          <p:cNvSpPr txBox="1"/>
          <p:nvPr>
            <p:ph idx="1" type="body"/>
          </p:nvPr>
        </p:nvSpPr>
        <p:spPr>
          <a:xfrm>
            <a:off x="827475" y="1389850"/>
            <a:ext cx="6709800" cy="329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Did not reduce the technical expertise needed</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rPr lang="en"/>
              <a:t>Not much emerging data when the chance is 50%</a:t>
            </a:r>
            <a:endParaRPr/>
          </a:p>
        </p:txBody>
      </p:sp>
      <p:pic>
        <p:nvPicPr>
          <p:cNvPr id="548" name="Google Shape;548;p72"/>
          <p:cNvPicPr preferRelativeResize="0"/>
          <p:nvPr/>
        </p:nvPicPr>
        <p:blipFill>
          <a:blip r:embed="rId3">
            <a:alphaModFix/>
          </a:blip>
          <a:stretch>
            <a:fillRect/>
          </a:stretch>
        </p:blipFill>
        <p:spPr>
          <a:xfrm>
            <a:off x="1302824" y="2968249"/>
            <a:ext cx="2355075" cy="1718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54" name="Google Shape;554;p73"/>
          <p:cNvSpPr txBox="1"/>
          <p:nvPr>
            <p:ph idx="1" type="body"/>
          </p:nvPr>
        </p:nvSpPr>
        <p:spPr>
          <a:xfrm>
            <a:off x="766950" y="1389851"/>
            <a:ext cx="6709800" cy="329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Did not reduce the technical expertise needed</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t/>
            </a:r>
            <a:endParaRPr/>
          </a:p>
          <a:p>
            <a:pPr indent="-298450" lvl="0" marL="457200" rtl="0" algn="l">
              <a:spcBef>
                <a:spcPts val="0"/>
              </a:spcBef>
              <a:spcAft>
                <a:spcPts val="0"/>
              </a:spcAft>
              <a:buSzPts val="1100"/>
              <a:buAutoNum type="arabicParenR"/>
            </a:pPr>
            <a:r>
              <a:rPr lang="en"/>
              <a:t>Much of the data itself couldn’t be obtained without professional experience anyways.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Research Findings</a:t>
            </a:r>
            <a:endParaRPr/>
          </a:p>
        </p:txBody>
      </p:sp>
      <p:sp>
        <p:nvSpPr>
          <p:cNvPr id="560" name="Google Shape;560;p74"/>
          <p:cNvSpPr txBox="1"/>
          <p:nvPr>
            <p:ph idx="1" type="body"/>
          </p:nvPr>
        </p:nvSpPr>
        <p:spPr>
          <a:xfrm>
            <a:off x="766950" y="1389851"/>
            <a:ext cx="6709800" cy="329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Did not reduce the technical expertise needed</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arenR"/>
            </a:pPr>
            <a:r>
              <a:t/>
            </a:r>
            <a:endParaRPr/>
          </a:p>
          <a:p>
            <a:pPr indent="-298450" lvl="0" marL="457200" rtl="0" algn="l">
              <a:spcBef>
                <a:spcPts val="0"/>
              </a:spcBef>
              <a:spcAft>
                <a:spcPts val="0"/>
              </a:spcAft>
              <a:buSzPts val="1100"/>
              <a:buAutoNum type="arabicParenR"/>
            </a:pPr>
            <a:r>
              <a:t/>
            </a:r>
            <a:endParaRPr/>
          </a:p>
          <a:p>
            <a:pPr indent="-298450" lvl="0" marL="457200" rtl="0" algn="l">
              <a:spcBef>
                <a:spcPts val="0"/>
              </a:spcBef>
              <a:spcAft>
                <a:spcPts val="0"/>
              </a:spcAft>
              <a:buSzPts val="1100"/>
              <a:buAutoNum type="arabicParenR"/>
            </a:pPr>
            <a:r>
              <a:rPr lang="en"/>
              <a:t>As a result of the small amount of data cases, it was recommended against using fuzzy set logic in order to make a decision.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5"/>
          <p:cNvSpPr txBox="1"/>
          <p:nvPr>
            <p:ph idx="1" type="body"/>
          </p:nvPr>
        </p:nvSpPr>
        <p:spPr>
          <a:xfrm>
            <a:off x="827484" y="1539688"/>
            <a:ext cx="6709800" cy="3146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3200">
                <a:solidFill>
                  <a:schemeClr val="lt2"/>
                </a:solidFill>
              </a:rPr>
              <a:t>Thanks for viewing our presentation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1045208" y="3021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Data Questions</a:t>
            </a:r>
            <a:endParaRPr/>
          </a:p>
        </p:txBody>
      </p:sp>
      <p:sp>
        <p:nvSpPr>
          <p:cNvPr id="178" name="Google Shape;178;p24"/>
          <p:cNvSpPr txBox="1"/>
          <p:nvPr>
            <p:ph idx="1" type="body"/>
          </p:nvPr>
        </p:nvSpPr>
        <p:spPr>
          <a:xfrm>
            <a:off x="1217109" y="1110488"/>
            <a:ext cx="6709800" cy="31467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Are there emerging patterns for patients who experience cardiac issues at a younger age?</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Are there warning signs that a cardiac arrest is imminent given the pain described and the underlying </a:t>
            </a:r>
            <a:r>
              <a:rPr lang="en" sz="1800"/>
              <a:t>symptoms</a:t>
            </a:r>
            <a:r>
              <a:rPr lang="en" sz="1800"/>
              <a:t>?</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Is there a threshold at which a patient needs invasive surgery, or can surgery be avoided?</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484583" y="2025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a:t>Related Work / Existing knowledge</a:t>
            </a:r>
            <a:endParaRPr/>
          </a:p>
          <a:p>
            <a:pPr indent="0" lvl="0" marL="0" rtl="0" algn="ctr">
              <a:spcBef>
                <a:spcPts val="0"/>
              </a:spcBef>
              <a:spcAft>
                <a:spcPts val="0"/>
              </a:spcAft>
              <a:buNone/>
            </a:pPr>
            <a:r>
              <a:t/>
            </a:r>
            <a:endParaRPr/>
          </a:p>
        </p:txBody>
      </p:sp>
      <p:sp>
        <p:nvSpPr>
          <p:cNvPr id="184" name="Google Shape;184;p25"/>
          <p:cNvSpPr txBox="1"/>
          <p:nvPr>
            <p:ph idx="1" type="body"/>
          </p:nvPr>
        </p:nvSpPr>
        <p:spPr>
          <a:xfrm>
            <a:off x="552300" y="1048225"/>
            <a:ext cx="8039400" cy="37041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Char char="►"/>
            </a:pPr>
            <a:r>
              <a:rPr lang="en" sz="2400"/>
              <a:t>Chest pain tends to peak between the ages of 50 and 60</a:t>
            </a:r>
            <a:endParaRPr sz="2400"/>
          </a:p>
          <a:p>
            <a:pPr indent="0" lvl="0" marL="0" rtl="0" algn="l">
              <a:spcBef>
                <a:spcPts val="800"/>
              </a:spcBef>
              <a:spcAft>
                <a:spcPts val="0"/>
              </a:spcAft>
              <a:buNone/>
            </a:pPr>
            <a:r>
              <a:t/>
            </a:r>
            <a:endParaRPr sz="2400"/>
          </a:p>
          <a:p>
            <a:pPr indent="0" lvl="0" marL="457200" rtl="0" algn="l">
              <a:spcBef>
                <a:spcPts val="800"/>
              </a:spcBef>
              <a:spcAft>
                <a:spcPts val="0"/>
              </a:spcAft>
              <a:buNone/>
            </a:pPr>
            <a:r>
              <a:t/>
            </a:r>
            <a:endParaRPr sz="2400"/>
          </a:p>
        </p:txBody>
      </p:sp>
      <p:pic>
        <p:nvPicPr>
          <p:cNvPr id="185" name="Google Shape;185;p25"/>
          <p:cNvPicPr preferRelativeResize="0"/>
          <p:nvPr/>
        </p:nvPicPr>
        <p:blipFill>
          <a:blip r:embed="rId3">
            <a:alphaModFix/>
          </a:blip>
          <a:stretch>
            <a:fillRect/>
          </a:stretch>
        </p:blipFill>
        <p:spPr>
          <a:xfrm>
            <a:off x="1172650" y="2012025"/>
            <a:ext cx="5677451" cy="2870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1045208" y="21501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a:t>Related Work / Existing </a:t>
            </a:r>
            <a:endParaRPr/>
          </a:p>
          <a:p>
            <a:pPr indent="0" lvl="0" marL="0" rtl="0" algn="ctr">
              <a:spcBef>
                <a:spcPts val="0"/>
              </a:spcBef>
              <a:spcAft>
                <a:spcPts val="0"/>
              </a:spcAft>
              <a:buClr>
                <a:schemeClr val="dk1"/>
              </a:buClr>
              <a:buSzPts val="1100"/>
              <a:buFont typeface="Arial"/>
              <a:buNone/>
            </a:pPr>
            <a:r>
              <a:rPr lang="en"/>
              <a:t>knowledge</a:t>
            </a:r>
            <a:endParaRPr/>
          </a:p>
          <a:p>
            <a:pPr indent="0" lvl="0" marL="0" rtl="0" algn="ctr">
              <a:spcBef>
                <a:spcPts val="0"/>
              </a:spcBef>
              <a:spcAft>
                <a:spcPts val="0"/>
              </a:spcAft>
              <a:buNone/>
            </a:pPr>
            <a:r>
              <a:t/>
            </a:r>
            <a:endParaRPr/>
          </a:p>
        </p:txBody>
      </p:sp>
      <p:sp>
        <p:nvSpPr>
          <p:cNvPr id="191" name="Google Shape;191;p26"/>
          <p:cNvSpPr txBox="1"/>
          <p:nvPr>
            <p:ph idx="1" type="body"/>
          </p:nvPr>
        </p:nvSpPr>
        <p:spPr>
          <a:xfrm>
            <a:off x="552300" y="998400"/>
            <a:ext cx="8039400" cy="37041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Char char="►"/>
            </a:pPr>
            <a:r>
              <a:rPr lang="en" sz="2400"/>
              <a:t>Fasting Blood Sugar has very little effect on patient’s pain report</a:t>
            </a:r>
            <a:endParaRPr sz="2400"/>
          </a:p>
          <a:p>
            <a:pPr indent="0" lvl="0" marL="457200" rtl="0" algn="l">
              <a:spcBef>
                <a:spcPts val="800"/>
              </a:spcBef>
              <a:spcAft>
                <a:spcPts val="0"/>
              </a:spcAft>
              <a:buNone/>
            </a:pPr>
            <a:r>
              <a:t/>
            </a:r>
            <a:endParaRPr sz="2400"/>
          </a:p>
          <a:p>
            <a:pPr indent="0" lvl="0" marL="0" rtl="0" algn="l">
              <a:spcBef>
                <a:spcPts val="800"/>
              </a:spcBef>
              <a:spcAft>
                <a:spcPts val="0"/>
              </a:spcAft>
              <a:buNone/>
            </a:pPr>
            <a:r>
              <a:t/>
            </a:r>
            <a:endParaRPr sz="2400"/>
          </a:p>
          <a:p>
            <a:pPr indent="0" lvl="0" marL="457200" rtl="0" algn="l">
              <a:spcBef>
                <a:spcPts val="800"/>
              </a:spcBef>
              <a:spcAft>
                <a:spcPts val="0"/>
              </a:spcAft>
              <a:buNone/>
            </a:pPr>
            <a:r>
              <a:t/>
            </a:r>
            <a:endParaRPr sz="2400"/>
          </a:p>
        </p:txBody>
      </p:sp>
      <p:pic>
        <p:nvPicPr>
          <p:cNvPr id="192" name="Google Shape;192;p26"/>
          <p:cNvPicPr preferRelativeResize="0"/>
          <p:nvPr/>
        </p:nvPicPr>
        <p:blipFill>
          <a:blip r:embed="rId3">
            <a:alphaModFix/>
          </a:blip>
          <a:stretch>
            <a:fillRect/>
          </a:stretch>
        </p:blipFill>
        <p:spPr>
          <a:xfrm>
            <a:off x="1145750" y="1966625"/>
            <a:ext cx="5731250" cy="297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1045208" y="36446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Related Work / </a:t>
            </a:r>
            <a:r>
              <a:rPr lang="en"/>
              <a:t>Existing </a:t>
            </a:r>
            <a:endParaRPr/>
          </a:p>
          <a:p>
            <a:pPr indent="0" lvl="0" marL="0" rtl="0" algn="ctr">
              <a:spcBef>
                <a:spcPts val="0"/>
              </a:spcBef>
              <a:spcAft>
                <a:spcPts val="0"/>
              </a:spcAft>
              <a:buNone/>
            </a:pPr>
            <a:r>
              <a:rPr lang="en"/>
              <a:t>knowledge</a:t>
            </a:r>
            <a:endParaRPr/>
          </a:p>
        </p:txBody>
      </p:sp>
      <p:sp>
        <p:nvSpPr>
          <p:cNvPr id="198" name="Google Shape;198;p27"/>
          <p:cNvSpPr txBox="1"/>
          <p:nvPr>
            <p:ph idx="1" type="body"/>
          </p:nvPr>
        </p:nvSpPr>
        <p:spPr>
          <a:xfrm>
            <a:off x="502475" y="1284850"/>
            <a:ext cx="4019700" cy="37215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Char char="►"/>
            </a:pPr>
            <a:r>
              <a:rPr lang="en" sz="2400"/>
              <a:t>Data analysis in the form of a correlation matrix has been explored by Jae Duk Seo</a:t>
            </a:r>
            <a:endParaRPr sz="2400"/>
          </a:p>
          <a:p>
            <a:pPr indent="-317500" lvl="1" marL="914400" rtl="0" algn="just">
              <a:lnSpc>
                <a:spcPct val="83333"/>
              </a:lnSpc>
              <a:spcBef>
                <a:spcPts val="0"/>
              </a:spcBef>
              <a:spcAft>
                <a:spcPts val="0"/>
              </a:spcAft>
              <a:buClr>
                <a:schemeClr val="accent3"/>
              </a:buClr>
              <a:buSzPts val="1400"/>
              <a:buChar char="►"/>
            </a:pPr>
            <a:r>
              <a:rPr lang="en" u="sng">
                <a:solidFill>
                  <a:schemeClr val="accent3"/>
                </a:solidFill>
                <a:latin typeface="Times"/>
                <a:ea typeface="Times"/>
                <a:cs typeface="Times"/>
                <a:sym typeface="Times"/>
                <a:hlinkClick r:id="rId3"/>
              </a:rPr>
              <a:t>https://towardsdatascience.com/basic-medical-data-exploration-visualization-heart-diseases-6ab12bc0a8b7</a:t>
            </a:r>
            <a:endParaRPr>
              <a:solidFill>
                <a:schemeClr val="accent3"/>
              </a:solidFill>
            </a:endParaRPr>
          </a:p>
          <a:p>
            <a:pPr indent="0" lvl="0" marL="0" rtl="0" algn="l">
              <a:spcBef>
                <a:spcPts val="800"/>
              </a:spcBef>
              <a:spcAft>
                <a:spcPts val="0"/>
              </a:spcAft>
              <a:buNone/>
            </a:pPr>
            <a:r>
              <a:t/>
            </a:r>
            <a:endParaRPr sz="2400">
              <a:solidFill>
                <a:schemeClr val="accent1"/>
              </a:solidFill>
            </a:endParaRPr>
          </a:p>
          <a:p>
            <a:pPr indent="0" lvl="0" marL="457200" rtl="0" algn="l">
              <a:spcBef>
                <a:spcPts val="800"/>
              </a:spcBef>
              <a:spcAft>
                <a:spcPts val="0"/>
              </a:spcAft>
              <a:buNone/>
            </a:pPr>
            <a:r>
              <a:t/>
            </a:r>
            <a:endParaRPr sz="2400"/>
          </a:p>
          <a:p>
            <a:pPr indent="0" lvl="0" marL="457200" rtl="0" algn="l">
              <a:spcBef>
                <a:spcPts val="800"/>
              </a:spcBef>
              <a:spcAft>
                <a:spcPts val="0"/>
              </a:spcAft>
              <a:buNone/>
            </a:pPr>
            <a:r>
              <a:t/>
            </a:r>
            <a:endParaRPr sz="2400"/>
          </a:p>
          <a:p>
            <a:pPr indent="0" lvl="0" marL="0" rtl="0" algn="l">
              <a:spcBef>
                <a:spcPts val="800"/>
              </a:spcBef>
              <a:spcAft>
                <a:spcPts val="0"/>
              </a:spcAft>
              <a:buNone/>
            </a:pPr>
            <a:r>
              <a:t/>
            </a:r>
            <a:endParaRPr sz="2400"/>
          </a:p>
          <a:p>
            <a:pPr indent="0" lvl="0" marL="457200" rtl="0" algn="l">
              <a:spcBef>
                <a:spcPts val="800"/>
              </a:spcBef>
              <a:spcAft>
                <a:spcPts val="0"/>
              </a:spcAft>
              <a:buNone/>
            </a:pPr>
            <a:r>
              <a:t/>
            </a:r>
            <a:endParaRPr sz="2400"/>
          </a:p>
        </p:txBody>
      </p:sp>
      <p:pic>
        <p:nvPicPr>
          <p:cNvPr id="199" name="Google Shape;199;p27"/>
          <p:cNvPicPr preferRelativeResize="0"/>
          <p:nvPr/>
        </p:nvPicPr>
        <p:blipFill>
          <a:blip r:embed="rId4">
            <a:alphaModFix/>
          </a:blip>
          <a:stretch>
            <a:fillRect/>
          </a:stretch>
        </p:blipFill>
        <p:spPr>
          <a:xfrm>
            <a:off x="4974540" y="1414775"/>
            <a:ext cx="3560535" cy="358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